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16"/>
  </p:notesMasterIdLst>
  <p:sldIdLst>
    <p:sldId id="1093" r:id="rId5"/>
    <p:sldId id="1243" r:id="rId6"/>
    <p:sldId id="1486" r:id="rId7"/>
    <p:sldId id="1515" r:id="rId8"/>
    <p:sldId id="1516" r:id="rId9"/>
    <p:sldId id="1517" r:id="rId10"/>
    <p:sldId id="1518" r:id="rId11"/>
    <p:sldId id="1519" r:id="rId12"/>
    <p:sldId id="1520" r:id="rId13"/>
    <p:sldId id="1475" r:id="rId14"/>
    <p:sldId id="1652" r:id="rId15"/>
  </p:sldIdLst>
  <p:sldSz cx="12190413" cy="6859588"/>
  <p:notesSz cx="6797675" cy="9928225"/>
  <p:defaultTextStyle>
    <a:defPPr>
      <a:defRPr lang="he-IL"/>
    </a:defPPr>
    <a:lvl1pPr marL="0" algn="r" defTabSz="1088157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077" algn="r" defTabSz="1088157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157" algn="r" defTabSz="1088157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231" algn="r" defTabSz="1088157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307" algn="r" defTabSz="1088157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379" algn="r" defTabSz="1088157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461" algn="r" defTabSz="1088157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8536" algn="r" defTabSz="1088157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2614" algn="r" defTabSz="1088157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A7EB6"/>
    <a:srgbClr val="FACAF1"/>
    <a:srgbClr val="E7EBF5"/>
    <a:srgbClr val="FFFFCC"/>
    <a:srgbClr val="C8E3FB"/>
    <a:srgbClr val="FF9900"/>
    <a:srgbClr val="FFBDFF"/>
    <a:srgbClr val="FD6B8E"/>
    <a:srgbClr val="C8D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סגנון בהיר 3 - הדגשה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סגנון ערכת נושא 1 - הדגשה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1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 Karasso" userId="43e2350a-6d8b-4c6b-8f04-2668972e985e" providerId="ADAL" clId="{A545AA22-8BAF-4E39-B60D-487AA335C329}"/>
    <pc:docChg chg="undo custSel modSld">
      <pc:chgData name="Ami Karasso" userId="43e2350a-6d8b-4c6b-8f04-2668972e985e" providerId="ADAL" clId="{A545AA22-8BAF-4E39-B60D-487AA335C329}" dt="2024-02-19T09:21:47.278" v="1" actId="15"/>
      <pc:docMkLst>
        <pc:docMk/>
      </pc:docMkLst>
      <pc:sldChg chg="modSp mod">
        <pc:chgData name="Ami Karasso" userId="43e2350a-6d8b-4c6b-8f04-2668972e985e" providerId="ADAL" clId="{A545AA22-8BAF-4E39-B60D-487AA335C329}" dt="2024-02-19T09:21:47.278" v="1" actId="15"/>
        <pc:sldMkLst>
          <pc:docMk/>
          <pc:sldMk cId="4132398034" sldId="1652"/>
        </pc:sldMkLst>
        <pc:spChg chg="mod">
          <ac:chgData name="Ami Karasso" userId="43e2350a-6d8b-4c6b-8f04-2668972e985e" providerId="ADAL" clId="{A545AA22-8BAF-4E39-B60D-487AA335C329}" dt="2024-02-19T09:21:47.278" v="1" actId="15"/>
          <ac:spMkLst>
            <pc:docMk/>
            <pc:sldMk cId="4132398034" sldId="1652"/>
            <ac:spMk id="24" creationId="{11B1243D-AAEF-4EB1-B466-77E353484DE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5CE_DF8A47F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5EF_2A8989F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5EF_2A8989F3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5F0_CC8CC55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5F0_CC8CC555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5CE_DF8A47F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5EB_D51B08F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5EC_F18FE23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5EC_F18FE230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5EC_F18FE230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5ED_741AF23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5ED_741AF236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5EE_8C12BFCA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97302151612783"/>
          <c:y val="0.1230856890554619"/>
          <c:w val="0.76083722179017144"/>
          <c:h val="0.83430587092245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שותים לאחר שתיית אלכוהול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גברים</c:v>
                </c:pt>
                <c:pt idx="1">
                  <c:v>נשים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0.54</c:v>
                </c:pt>
                <c:pt idx="1">
                  <c:v>0.41000000000000003</c:v>
                </c:pt>
                <c:pt idx="2">
                  <c:v>0.54</c:v>
                </c:pt>
                <c:pt idx="3">
                  <c:v>0.5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F-4388-8740-A873907D99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לא שותים לאחר שתיית אלכוהול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גברים</c:v>
                </c:pt>
                <c:pt idx="1">
                  <c:v>נשים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0.46</c:v>
                </c:pt>
                <c:pt idx="1">
                  <c:v>0.59</c:v>
                </c:pt>
                <c:pt idx="2">
                  <c:v>0.46</c:v>
                </c:pt>
                <c:pt idx="3">
                  <c:v>0.5</c:v>
                </c:pt>
                <c:pt idx="4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2F-4388-8740-A873907D99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1722483055"/>
        <c:axId val="1722463087"/>
      </c:barChart>
      <c:catAx>
        <c:axId val="17224830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463087"/>
        <c:crosses val="autoZero"/>
        <c:auto val="1"/>
        <c:lblAlgn val="ctr"/>
        <c:lblOffset val="100"/>
        <c:noMultiLvlLbl val="0"/>
      </c:catAx>
      <c:valAx>
        <c:axId val="1722463087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722483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822883877100075"/>
          <c:y val="3.6037426712075715E-2"/>
          <c:w val="0.86936389783851176"/>
          <c:h val="8.2594093153626702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97302151612783"/>
          <c:y val="0.1230856890554619"/>
          <c:w val="0.76083722179017144"/>
          <c:h val="0.83430587092245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קרה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גברים</c:v>
                </c:pt>
                <c:pt idx="1">
                  <c:v>נשים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7.999999999999996E-2</c:v>
                </c:pt>
                <c:pt idx="2">
                  <c:v>0.19999999999999996</c:v>
                </c:pt>
                <c:pt idx="3">
                  <c:v>6.0000000000000053E-2</c:v>
                </c:pt>
                <c:pt idx="4">
                  <c:v>4.0000000000000036E-2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F-4388-8740-A873907D99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לא קרה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גברים</c:v>
                </c:pt>
                <c:pt idx="1">
                  <c:v>נשים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0.87</c:v>
                </c:pt>
                <c:pt idx="1">
                  <c:v>0.92</c:v>
                </c:pt>
                <c:pt idx="2">
                  <c:v>0.8</c:v>
                </c:pt>
                <c:pt idx="3">
                  <c:v>0.94</c:v>
                </c:pt>
                <c:pt idx="4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2F-4388-8740-A873907D99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1722483055"/>
        <c:axId val="1722463087"/>
      </c:barChart>
      <c:catAx>
        <c:axId val="17224830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463087"/>
        <c:crosses val="autoZero"/>
        <c:auto val="1"/>
        <c:lblAlgn val="ctr"/>
        <c:lblOffset val="100"/>
        <c:noMultiLvlLbl val="0"/>
      </c:catAx>
      <c:valAx>
        <c:axId val="1722463087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722483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6769741633645645"/>
          <c:y val="2.162245602724543E-2"/>
          <c:w val="0.22949610537100815"/>
          <c:h val="8.2594093153626702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לא, זה לא קרה לי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D-4EA0-BE4A-92FD65C202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מעט פעמים</c:v>
                </c:pt>
              </c:strCache>
            </c:strRef>
          </c:tx>
          <c:spPr>
            <a:solidFill>
              <a:srgbClr val="FACAF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FD-4EA0-BE4A-92FD65C2021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A7E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</c:numRef>
          </c:val>
          <c:extLst>
            <c:ext xmlns:c16="http://schemas.microsoft.com/office/drawing/2014/chart" uri="{C3380CC4-5D6E-409C-BE32-E72D297353CC}">
              <c16:uniqueId val="{00000002-3DFD-4EA0-BE4A-92FD65C2021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הרבה פעמים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FD-4EA0-BE4A-92FD65C202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02469903"/>
        <c:axId val="1187505871"/>
      </c:barChart>
      <c:catAx>
        <c:axId val="140246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505871"/>
        <c:crosses val="autoZero"/>
        <c:auto val="1"/>
        <c:lblAlgn val="ctr"/>
        <c:lblOffset val="100"/>
        <c:noMultiLvlLbl val="0"/>
      </c:catAx>
      <c:valAx>
        <c:axId val="1187505871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02469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D-4EA0-BE4A-92FD65C202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בטוח שלא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FD-4EA0-BE4A-92FD65C2021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חושב שלא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FD-4EA0-BE4A-92FD65C2021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חושב שכן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FD-4EA0-BE4A-92FD65C2021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בטוח שכן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1-4F21-99A1-F9EED10EA6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02469903"/>
        <c:axId val="1187505871"/>
      </c:barChart>
      <c:catAx>
        <c:axId val="140246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505871"/>
        <c:crosses val="autoZero"/>
        <c:auto val="1"/>
        <c:lblAlgn val="ctr"/>
        <c:lblOffset val="100"/>
        <c:noMultiLvlLbl val="0"/>
      </c:catAx>
      <c:valAx>
        <c:axId val="1187505871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02469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2323075213866E-2"/>
          <c:y val="3.8464164724643937E-2"/>
          <c:w val="0.65687923564048434"/>
          <c:h val="0.92307167055071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DB-4B88-B8FA-6BC0CD589DF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DB-4B88-B8FA-6BC0CD589DF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2DB-4B88-B8FA-6BC0CD589DF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2DB-4B88-B8FA-6BC0CD589DF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2DB-4B88-B8FA-6BC0CD589DF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2DB-4B88-B8FA-6BC0CD589DF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2DB-4B88-B8FA-6BC0CD589DF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2DB-4B88-B8FA-6BC0CD589DF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2DB-4B88-B8FA-6BC0CD589DF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2DB-4B88-B8FA-6BC0CD589DF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2DB-4B88-B8FA-6BC0CD589DF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2DB-4B88-B8FA-6BC0CD589DF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2DB-4B88-B8FA-6BC0CD589DF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2DB-4B88-B8FA-6BC0CD589DF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2DB-4B88-B8FA-6BC0CD589DF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2DB-4B88-B8FA-6BC0CD589DF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2DB-4B88-B8FA-6BC0CD589DF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2DB-4B88-B8FA-6BC0CD589D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2DB-4B88-B8FA-6BC0CD589DF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2DB-4B88-B8FA-6BC0CD589D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גברים</c:v>
                </c:pt>
                <c:pt idx="1">
                  <c:v>נשים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0.55000000000000004</c:v>
                </c:pt>
                <c:pt idx="2">
                  <c:v>0.7</c:v>
                </c:pt>
                <c:pt idx="3">
                  <c:v>0.54</c:v>
                </c:pt>
                <c:pt idx="4">
                  <c:v>0.41000000000000003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2DB-4B88-B8FA-6BC0CD589D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85542400"/>
        <c:axId val="85543936"/>
      </c:barChart>
      <c:catAx>
        <c:axId val="85542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5543936"/>
        <c:crosses val="autoZero"/>
        <c:auto val="1"/>
        <c:lblAlgn val="ctr"/>
        <c:lblOffset val="100"/>
        <c:noMultiLvlLbl val="0"/>
      </c:catAx>
      <c:valAx>
        <c:axId val="85543936"/>
        <c:scaling>
          <c:orientation val="minMax"/>
          <c:max val="0.7500000000000001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8554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לא שותים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D-4EA0-BE4A-92FD65C202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כן, לעיתים רחוקות מאוד</c:v>
                </c:pt>
              </c:strCache>
            </c:strRef>
          </c:tx>
          <c:spPr>
            <a:solidFill>
              <a:srgbClr val="FACAF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FD-4EA0-BE4A-92FD65C2021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כן, לפעמים</c:v>
                </c:pt>
              </c:strCache>
            </c:strRef>
          </c:tx>
          <c:spPr>
            <a:solidFill>
              <a:srgbClr val="FA7E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FD-4EA0-BE4A-92FD65C2021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כן, הרבה פעמים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FD-4EA0-BE4A-92FD65C202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02469903"/>
        <c:axId val="1187505871"/>
      </c:barChart>
      <c:catAx>
        <c:axId val="140246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505871"/>
        <c:crosses val="autoZero"/>
        <c:auto val="1"/>
        <c:lblAlgn val="ctr"/>
        <c:lblOffset val="100"/>
        <c:noMultiLvlLbl val="0"/>
      </c:catAx>
      <c:valAx>
        <c:axId val="1187505871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02469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כשאני נוהג לאחר ששתיתי אלכוהול (אפילו מעט) אני חושש לפגוע בעצמי ובאחרים </c:v>
                </c:pt>
                <c:pt idx="1">
                  <c:v>כשאני נוהג לאחר ששתיתי אלכוהול (אפילו מעט) איכות הנהיגה שלי פחות טובה  </c:v>
                </c:pt>
                <c:pt idx="2">
                  <c:v>כשאני נוהג לאחר ששתיתי אלכוהול (אפילו מעט) אני חושש שאם המשטרה תעצור אותי לא אעבור בדיקת ינשוף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0.11</c:v>
                </c:pt>
                <c:pt idx="1">
                  <c:v>0.11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5-48EA-9243-EFD1B13BFB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לא כל כך מסכים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כשאני נוהג לאחר ששתיתי אלכוהול (אפילו מעט) אני חושש לפגוע בעצמי ובאחרים </c:v>
                </c:pt>
                <c:pt idx="1">
                  <c:v>כשאני נוהג לאחר ששתיתי אלכוהול (אפילו מעט) איכות הנהיגה שלי פחות טובה  </c:v>
                </c:pt>
                <c:pt idx="2">
                  <c:v>כשאני נוהג לאחר ששתיתי אלכוהול (אפילו מעט) אני חושש שאם המשטרה תעצור אותי לא אעבור בדיקת ינשוף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0.16</c:v>
                </c:pt>
                <c:pt idx="1">
                  <c:v>0.19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05-48EA-9243-EFD1B13BFB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כשאני נוהג לאחר ששתיתי אלכוהול (אפילו מעט) אני חושש לפגוע בעצמי ובאחרים </c:v>
                </c:pt>
                <c:pt idx="1">
                  <c:v>כשאני נוהג לאחר ששתיתי אלכוהול (אפילו מעט) איכות הנהיגה שלי פחות טובה  </c:v>
                </c:pt>
                <c:pt idx="2">
                  <c:v>כשאני נוהג לאחר ששתיתי אלכוהול (אפילו מעט) אני חושש שאם המשטרה תעצור אותי לא אעבור בדיקת ינשוף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</c:v>
                </c:pt>
                <c:pt idx="1">
                  <c:v>0.17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05-48EA-9243-EFD1B13BFB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מסכים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כשאני נוהג לאחר ששתיתי אלכוהול (אפילו מעט) אני חושש לפגוע בעצמי ובאחרים </c:v>
                </c:pt>
                <c:pt idx="1">
                  <c:v>כשאני נוהג לאחר ששתיתי אלכוהול (אפילו מעט) איכות הנהיגה שלי פחות טובה  </c:v>
                </c:pt>
                <c:pt idx="2">
                  <c:v>כשאני נוהג לאחר ששתיתי אלכוהול (אפילו מעט) אני חושש שאם המשטרה תעצור אותי לא אעבור בדיקת ינשוף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0.22</c:v>
                </c:pt>
                <c:pt idx="1">
                  <c:v>0.21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05-48EA-9243-EFD1B13BFB9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מאוד מסכים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כשאני נוהג לאחר ששתיתי אלכוהול (אפילו מעט) אני חושש לפגוע בעצמי ובאחרים </c:v>
                </c:pt>
                <c:pt idx="1">
                  <c:v>כשאני נוהג לאחר ששתיתי אלכוהול (אפילו מעט) איכות הנהיגה שלי פחות טובה  </c:v>
                </c:pt>
                <c:pt idx="2">
                  <c:v>כשאני נוהג לאחר ששתיתי אלכוהול (אפילו מעט) אני חושש שאם המשטרה תעצור אותי לא אעבור בדיקת ינשוף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0.41</c:v>
                </c:pt>
                <c:pt idx="1">
                  <c:v>0.32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05-48EA-9243-EFD1B13BFB9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כשאני נוהג לאחר ששתיתי אלכוהול (אפילו מעט) אני חושש לפגוע בעצמי ובאחרים </c:v>
                </c:pt>
                <c:pt idx="1">
                  <c:v>כשאני נוהג לאחר ששתיתי אלכוהול (אפילו מעט) איכות הנהיגה שלי פחות טובה  </c:v>
                </c:pt>
                <c:pt idx="2">
                  <c:v>כשאני נוהג לאחר ששתיתי אלכוהול (אפילו מעט) אני חושש שאם המשטרה תעצור אותי לא אעבור בדיקת ינשוף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0.63</c:v>
                </c:pt>
                <c:pt idx="1">
                  <c:v>0.53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05-48EA-9243-EFD1B13BFB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48613455"/>
        <c:axId val="1034513424"/>
      </c:barChart>
      <c:catAx>
        <c:axId val="1548613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513424"/>
        <c:crosses val="autoZero"/>
        <c:auto val="1"/>
        <c:lblAlgn val="ctr"/>
        <c:lblOffset val="100"/>
        <c:noMultiLvlLbl val="0"/>
      </c:catAx>
      <c:valAx>
        <c:axId val="1034513424"/>
        <c:scaling>
          <c:orientation val="minMax"/>
          <c:max val="1.2"/>
        </c:scaling>
        <c:delete val="1"/>
        <c:axPos val="l"/>
        <c:numFmt formatCode="0%" sourceLinked="1"/>
        <c:majorTickMark val="none"/>
        <c:minorTickMark val="none"/>
        <c:tickLblPos val="nextTo"/>
        <c:crossAx val="1548613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1835254040842309"/>
          <c:y val="0.91332353255479737"/>
          <c:w val="0.63294909799812038"/>
          <c:h val="8.0334591388431423E-2"/>
        </c:manualLayout>
      </c:layout>
      <c:overlay val="0"/>
      <c:spPr>
        <a:noFill/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2323075213866E-2"/>
          <c:y val="3.8464164724643937E-2"/>
          <c:w val="0.65687923564048434"/>
          <c:h val="0.92307167055071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53-4F9E-A7E5-FC15C93E89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A53-4F9E-A7E5-FC15C93E89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A53-4F9E-A7E5-FC15C93E895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A53-4F9E-A7E5-FC15C93E895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A53-4F9E-A7E5-FC15C93E895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A53-4F9E-A7E5-FC15C93E895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A53-4F9E-A7E5-FC15C93E895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A53-4F9E-A7E5-FC15C93E895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A53-4F9E-A7E5-FC15C93E895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A53-4F9E-A7E5-FC15C93E895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A53-4F9E-A7E5-FC15C93E895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A53-4F9E-A7E5-FC15C93E895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53-4F9E-A7E5-FC15C93E895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A53-4F9E-A7E5-FC15C93E895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A53-4F9E-A7E5-FC15C93E895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A53-4F9E-A7E5-FC15C93E895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A53-4F9E-A7E5-FC15C93E895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A53-4F9E-A7E5-FC15C93E8950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A53-4F9E-A7E5-FC15C93E8950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A53-4F9E-A7E5-FC15C93E8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גברים</c:v>
                </c:pt>
                <c:pt idx="1">
                  <c:v>נשים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0.59</c:v>
                </c:pt>
                <c:pt idx="1">
                  <c:v>0.68</c:v>
                </c:pt>
                <c:pt idx="2">
                  <c:v>0.64</c:v>
                </c:pt>
                <c:pt idx="3">
                  <c:v>0.61</c:v>
                </c:pt>
                <c:pt idx="4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A53-4F9E-A7E5-FC15C93E895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85542400"/>
        <c:axId val="85543936"/>
      </c:barChart>
      <c:catAx>
        <c:axId val="85542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5543936"/>
        <c:crosses val="autoZero"/>
        <c:auto val="1"/>
        <c:lblAlgn val="ctr"/>
        <c:lblOffset val="100"/>
        <c:noMultiLvlLbl val="0"/>
      </c:catAx>
      <c:valAx>
        <c:axId val="85543936"/>
        <c:scaling>
          <c:orientation val="minMax"/>
          <c:max val="0.7500000000000001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8554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2323075213866E-2"/>
          <c:y val="3.8464164724643937E-2"/>
          <c:w val="0.65687923564048434"/>
          <c:h val="0.92307167055071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53-4F9E-A7E5-FC15C93E89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A53-4F9E-A7E5-FC15C93E89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A53-4F9E-A7E5-FC15C93E895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A53-4F9E-A7E5-FC15C93E895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A53-4F9E-A7E5-FC15C93E895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A53-4F9E-A7E5-FC15C93E895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A53-4F9E-A7E5-FC15C93E895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A53-4F9E-A7E5-FC15C93E895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A53-4F9E-A7E5-FC15C93E895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A53-4F9E-A7E5-FC15C93E895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A53-4F9E-A7E5-FC15C93E895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A53-4F9E-A7E5-FC15C93E895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53-4F9E-A7E5-FC15C93E895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A53-4F9E-A7E5-FC15C93E895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A53-4F9E-A7E5-FC15C93E895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A53-4F9E-A7E5-FC15C93E895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A53-4F9E-A7E5-FC15C93E895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A53-4F9E-A7E5-FC15C93E8950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A53-4F9E-A7E5-FC15C93E8950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A53-4F9E-A7E5-FC15C93E8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גברים</c:v>
                </c:pt>
                <c:pt idx="1">
                  <c:v>נשים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0.48</c:v>
                </c:pt>
                <c:pt idx="1">
                  <c:v>0.59</c:v>
                </c:pt>
                <c:pt idx="2">
                  <c:v>0.53</c:v>
                </c:pt>
                <c:pt idx="3">
                  <c:v>0.5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A53-4F9E-A7E5-FC15C93E895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85542400"/>
        <c:axId val="85543936"/>
      </c:barChart>
      <c:catAx>
        <c:axId val="85542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5543936"/>
        <c:crosses val="autoZero"/>
        <c:auto val="1"/>
        <c:lblAlgn val="ctr"/>
        <c:lblOffset val="100"/>
        <c:noMultiLvlLbl val="0"/>
      </c:catAx>
      <c:valAx>
        <c:axId val="85543936"/>
        <c:scaling>
          <c:orientation val="minMax"/>
          <c:max val="0.7500000000000001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8554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2323075213866E-2"/>
          <c:y val="3.8464164724643937E-2"/>
          <c:w val="0.65687923564048434"/>
          <c:h val="0.92307167055071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53-4F9E-A7E5-FC15C93E89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A53-4F9E-A7E5-FC15C93E89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A53-4F9E-A7E5-FC15C93E895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A53-4F9E-A7E5-FC15C93E895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A53-4F9E-A7E5-FC15C93E895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A53-4F9E-A7E5-FC15C93E895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A53-4F9E-A7E5-FC15C93E895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A53-4F9E-A7E5-FC15C93E895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A53-4F9E-A7E5-FC15C93E895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A53-4F9E-A7E5-FC15C93E895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A53-4F9E-A7E5-FC15C93E895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A53-4F9E-A7E5-FC15C93E895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53-4F9E-A7E5-FC15C93E895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A53-4F9E-A7E5-FC15C93E895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A53-4F9E-A7E5-FC15C93E895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A53-4F9E-A7E5-FC15C93E895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A53-4F9E-A7E5-FC15C93E895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A53-4F9E-A7E5-FC15C93E8950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A53-4F9E-A7E5-FC15C93E8950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A53-4F9E-A7E5-FC15C93E8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גברים</c:v>
                </c:pt>
                <c:pt idx="1">
                  <c:v>נשים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0.55000000000000004</c:v>
                </c:pt>
                <c:pt idx="2">
                  <c:v>0.56000000000000005</c:v>
                </c:pt>
                <c:pt idx="3">
                  <c:v>0.52</c:v>
                </c:pt>
                <c:pt idx="4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A53-4F9E-A7E5-FC15C93E895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85542400"/>
        <c:axId val="85543936"/>
      </c:barChart>
      <c:catAx>
        <c:axId val="85542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5543936"/>
        <c:crosses val="autoZero"/>
        <c:auto val="1"/>
        <c:lblAlgn val="ctr"/>
        <c:lblOffset val="100"/>
        <c:noMultiLvlLbl val="0"/>
      </c:catAx>
      <c:valAx>
        <c:axId val="85543936"/>
        <c:scaling>
          <c:orientation val="minMax"/>
          <c:max val="0.7500000000000001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8554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97302151612783"/>
          <c:y val="0.1230856890554619"/>
          <c:w val="0.76083722179017144"/>
          <c:h val="0.83430587092245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קרה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גברים</c:v>
                </c:pt>
                <c:pt idx="1">
                  <c:v>נשים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0.27</c:v>
                </c:pt>
                <c:pt idx="1">
                  <c:v>0.31000000000000005</c:v>
                </c:pt>
                <c:pt idx="2">
                  <c:v>0.21999999999999997</c:v>
                </c:pt>
                <c:pt idx="3">
                  <c:v>0.28000000000000003</c:v>
                </c:pt>
                <c:pt idx="4">
                  <c:v>0.33999999999999997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F-4388-8740-A873907D99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לא קרה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גברים</c:v>
                </c:pt>
                <c:pt idx="1">
                  <c:v>נשים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0.73</c:v>
                </c:pt>
                <c:pt idx="1">
                  <c:v>0.69</c:v>
                </c:pt>
                <c:pt idx="2">
                  <c:v>0.78</c:v>
                </c:pt>
                <c:pt idx="3">
                  <c:v>0.72</c:v>
                </c:pt>
                <c:pt idx="4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2F-4388-8740-A873907D99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1722483055"/>
        <c:axId val="1722463087"/>
      </c:barChart>
      <c:catAx>
        <c:axId val="17224830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463087"/>
        <c:crosses val="autoZero"/>
        <c:auto val="1"/>
        <c:lblAlgn val="ctr"/>
        <c:lblOffset val="100"/>
        <c:noMultiLvlLbl val="0"/>
      </c:catAx>
      <c:valAx>
        <c:axId val="1722463087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722483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6769741633645645"/>
          <c:y val="2.162245602724543E-2"/>
          <c:w val="0.22949610537100815"/>
          <c:h val="8.2594093153626702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לא, זה לא קרה לי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D-4EA0-BE4A-92FD65C202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מעט פעמים</c:v>
                </c:pt>
              </c:strCache>
            </c:strRef>
          </c:tx>
          <c:spPr>
            <a:solidFill>
              <a:srgbClr val="FACAF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FD-4EA0-BE4A-92FD65C2021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A7E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3DFD-4EA0-BE4A-92FD65C2021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הרבה פעמים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FD-4EA0-BE4A-92FD65C202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02469903"/>
        <c:axId val="1187505871"/>
      </c:barChart>
      <c:catAx>
        <c:axId val="140246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505871"/>
        <c:crosses val="autoZero"/>
        <c:auto val="1"/>
        <c:lblAlgn val="ctr"/>
        <c:lblOffset val="100"/>
        <c:noMultiLvlLbl val="0"/>
      </c:catAx>
      <c:valAx>
        <c:axId val="1187505871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02469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ינו-22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35-4B52-B578-B6A2DFAF25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חיכיתי עד שאפקט האלכוהול עבר</c:v>
                </c:pt>
                <c:pt idx="1">
                  <c:v>ביקשתי ממישהו אחר לנהוג</c:v>
                </c:pt>
                <c:pt idx="2">
                  <c:v>נהגתי בכל מקרה</c:v>
                </c:pt>
                <c:pt idx="3">
                  <c:v>נסעתי בתחבורה ציבורית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0.42537313432835816</c:v>
                </c:pt>
                <c:pt idx="1">
                  <c:v>0.32089552238805968</c:v>
                </c:pt>
                <c:pt idx="2">
                  <c:v>0.23880597014925373</c:v>
                </c:pt>
                <c:pt idx="3">
                  <c:v>1.4925373134328358E-2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35-4B52-B578-B6A2DFAF25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"/>
        <c:overlap val="3"/>
        <c:axId val="1559013711"/>
        <c:axId val="1559014127"/>
      </c:barChart>
      <c:catAx>
        <c:axId val="155901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014127"/>
        <c:crosses val="autoZero"/>
        <c:auto val="1"/>
        <c:lblAlgn val="ctr"/>
        <c:lblOffset val="100"/>
        <c:noMultiLvlLbl val="0"/>
      </c:catAx>
      <c:valAx>
        <c:axId val="15590141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5901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1"/>
          <a:lstStyle>
            <a:lvl1pPr algn="l">
              <a:defRPr sz="1200"/>
            </a:lvl1pPr>
          </a:lstStyle>
          <a:p>
            <a:fld id="{58148859-5740-4A67-9C88-BD693B147D2B}" type="datetimeFigureOut">
              <a:rPr lang="he-IL" smtClean="0"/>
              <a:pPr/>
              <a:t>י'/אדר א/תשפ"ד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153" tIns="46077" rIns="92153" bIns="46077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1" anchor="b"/>
          <a:lstStyle>
            <a:lvl1pPr algn="l">
              <a:defRPr sz="1200"/>
            </a:lvl1pPr>
          </a:lstStyle>
          <a:p>
            <a:fld id="{0138F803-E3D7-4E6C-BE77-9680E79F0D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598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088157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077" algn="r" defTabSz="1088157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157" algn="r" defTabSz="1088157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231" algn="r" defTabSz="1088157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307" algn="r" defTabSz="1088157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0379" algn="r" defTabSz="1088157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4461" algn="r" defTabSz="1088157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8536" algn="r" defTabSz="1088157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2614" algn="r" defTabSz="1088157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8F803-E3D7-4E6C-BE77-9680E79F0DFF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407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8F803-E3D7-4E6C-BE77-9680E79F0DFF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013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8F803-E3D7-4E6C-BE77-9680E79F0DFF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09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8F803-E3D7-4E6C-BE77-9680E79F0DFF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053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8F803-E3D7-4E6C-BE77-9680E79F0DFF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6668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8F803-E3D7-4E6C-BE77-9680E79F0DFF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1191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8F803-E3D7-4E6C-BE77-9680E79F0DFF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275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מציין מיקום טקסט 13"/>
          <p:cNvSpPr>
            <a:spLocks noGrp="1"/>
          </p:cNvSpPr>
          <p:nvPr>
            <p:ph type="body" sz="quarter" idx="10" hasCustomPrompt="1"/>
          </p:nvPr>
        </p:nvSpPr>
        <p:spPr>
          <a:xfrm>
            <a:off x="239153" y="2061325"/>
            <a:ext cx="8256008" cy="1872021"/>
          </a:xfrm>
          <a:prstGeom prst="rect">
            <a:avLst/>
          </a:prstGeom>
        </p:spPr>
        <p:txBody>
          <a:bodyPr lIns="108753" tIns="54377" rIns="108753" bIns="54377"/>
          <a:lstStyle>
            <a:lvl1pPr>
              <a:lnSpc>
                <a:spcPts val="7738"/>
              </a:lnSpc>
              <a:buFontTx/>
              <a:buNone/>
              <a:defRPr sz="3800"/>
            </a:lvl1pPr>
          </a:lstStyle>
          <a:p>
            <a:pPr>
              <a:lnSpc>
                <a:spcPts val="6500"/>
              </a:lnSpc>
            </a:pPr>
            <a:r>
              <a:rPr lang="he-IL" sz="7900">
                <a:solidFill>
                  <a:srgbClr val="00B0F0"/>
                </a:solidFill>
              </a:rPr>
              <a:t>כאן תבוא כותרת של המצגת</a:t>
            </a:r>
            <a:endParaRPr lang="he-IL"/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11" hasCustomPrompt="1"/>
          </p:nvPr>
        </p:nvSpPr>
        <p:spPr>
          <a:xfrm>
            <a:off x="239160" y="4007181"/>
            <a:ext cx="8256041" cy="1151205"/>
          </a:xfrm>
          <a:prstGeom prst="rect">
            <a:avLst/>
          </a:prstGeom>
        </p:spPr>
        <p:txBody>
          <a:bodyPr lIns="108753" tIns="54377" rIns="108753" bIns="54377"/>
          <a:lstStyle>
            <a:lvl1pPr>
              <a:buFontTx/>
              <a:buNone/>
              <a:defRPr sz="3800"/>
            </a:lvl1pPr>
          </a:lstStyle>
          <a:p>
            <a:pPr lvl="0"/>
            <a:r>
              <a:rPr lang="he-IL" sz="4300">
                <a:solidFill>
                  <a:schemeClr val="bg1"/>
                </a:solidFill>
              </a:rPr>
              <a:t>כאן תבוא כותרת משנה של המצגת בגופן קטן</a:t>
            </a:r>
            <a:endParaRPr lang="he-IL"/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2" hasCustomPrompt="1"/>
          </p:nvPr>
        </p:nvSpPr>
        <p:spPr>
          <a:xfrm>
            <a:off x="239160" y="5590540"/>
            <a:ext cx="8256041" cy="792346"/>
          </a:xfrm>
          <a:prstGeom prst="rect">
            <a:avLst/>
          </a:prstGeom>
        </p:spPr>
        <p:txBody>
          <a:bodyPr lIns="108753" tIns="54377" rIns="108753" bIns="54377"/>
          <a:lstStyle>
            <a:lvl1pPr algn="ctr">
              <a:buFontTx/>
              <a:buNone/>
              <a:defRPr lang="he-IL" sz="33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/>
              <a:t>מוגש ל: </a:t>
            </a:r>
            <a:r>
              <a:rPr lang="en-US"/>
              <a:t>XXX</a:t>
            </a:r>
            <a:r>
              <a:rPr lang="he-IL"/>
              <a:t> </a:t>
            </a:r>
            <a:r>
              <a:rPr lang="he-IL" sz="3300">
                <a:solidFill>
                  <a:schemeClr val="bg1">
                    <a:lumMod val="50000"/>
                  </a:schemeClr>
                </a:solidFill>
              </a:rPr>
              <a:t>| תאריך </a:t>
            </a:r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תודולוגיה ומטרות המחק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676" y="0"/>
            <a:ext cx="12239089" cy="688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מציין מיקום של מספר שקופית 14"/>
          <p:cNvSpPr>
            <a:spLocks noGrp="1"/>
          </p:cNvSpPr>
          <p:nvPr>
            <p:ph type="sldNum" sz="quarter" idx="15"/>
          </p:nvPr>
        </p:nvSpPr>
        <p:spPr>
          <a:xfrm>
            <a:off x="9345983" y="6494382"/>
            <a:ext cx="2844430" cy="365210"/>
          </a:xfrm>
          <a:prstGeom prst="rect">
            <a:avLst/>
          </a:prstGeom>
        </p:spPr>
        <p:txBody>
          <a:bodyPr lIns="108753" tIns="54377" rIns="108753" bIns="54377"/>
          <a:lstStyle>
            <a:lvl1pPr algn="ctr" rtl="0">
              <a:defRPr sz="1900"/>
            </a:lvl1pPr>
          </a:lstStyle>
          <a:p>
            <a:fld id="{0A40B6A7-827C-4501-8E82-42E626FFFC5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טקסט 7"/>
          <p:cNvSpPr>
            <a:spLocks noGrp="1"/>
          </p:cNvSpPr>
          <p:nvPr>
            <p:ph type="body" sz="quarter" idx="16"/>
          </p:nvPr>
        </p:nvSpPr>
        <p:spPr>
          <a:xfrm>
            <a:off x="239319" y="980955"/>
            <a:ext cx="9023828" cy="1656567"/>
          </a:xfrm>
          <a:prstGeom prst="rect">
            <a:avLst/>
          </a:prstGeom>
        </p:spPr>
        <p:txBody>
          <a:bodyPr lIns="108753" tIns="54377" rIns="108753" bIns="54377"/>
          <a:lstStyle>
            <a:lvl1pPr>
              <a:buFontTx/>
              <a:buNone/>
              <a:defRPr sz="19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מציין מיקום טקסט 7"/>
          <p:cNvSpPr>
            <a:spLocks noGrp="1"/>
          </p:cNvSpPr>
          <p:nvPr>
            <p:ph type="body" sz="quarter" idx="17"/>
          </p:nvPr>
        </p:nvSpPr>
        <p:spPr>
          <a:xfrm>
            <a:off x="239318" y="2925627"/>
            <a:ext cx="9023828" cy="1151204"/>
          </a:xfrm>
          <a:prstGeom prst="rect">
            <a:avLst/>
          </a:prstGeom>
        </p:spPr>
        <p:txBody>
          <a:bodyPr lIns="108753" tIns="54377" rIns="108753" bIns="54377"/>
          <a:lstStyle>
            <a:lvl1pPr>
              <a:buFontTx/>
              <a:buNone/>
              <a:defRPr sz="19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מציין מיקום טקסט 7"/>
          <p:cNvSpPr>
            <a:spLocks noGrp="1"/>
          </p:cNvSpPr>
          <p:nvPr>
            <p:ph type="body" sz="quarter" idx="18"/>
          </p:nvPr>
        </p:nvSpPr>
        <p:spPr>
          <a:xfrm>
            <a:off x="239318" y="4655410"/>
            <a:ext cx="9023828" cy="863105"/>
          </a:xfrm>
          <a:prstGeom prst="rect">
            <a:avLst/>
          </a:prstGeom>
        </p:spPr>
        <p:txBody>
          <a:bodyPr lIns="108753" tIns="54377" rIns="108753" bIns="54377"/>
          <a:lstStyle>
            <a:lvl1pPr>
              <a:buFontTx/>
              <a:buNone/>
              <a:defRPr sz="19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מציין מיקום טקסט 7"/>
          <p:cNvSpPr>
            <a:spLocks noGrp="1"/>
          </p:cNvSpPr>
          <p:nvPr>
            <p:ph type="body" sz="quarter" idx="19"/>
          </p:nvPr>
        </p:nvSpPr>
        <p:spPr>
          <a:xfrm>
            <a:off x="239318" y="5806608"/>
            <a:ext cx="9023828" cy="648222"/>
          </a:xfrm>
          <a:prstGeom prst="rect">
            <a:avLst/>
          </a:prstGeom>
        </p:spPr>
        <p:txBody>
          <a:bodyPr lIns="108753" tIns="54377" rIns="108753" bIns="54377"/>
          <a:lstStyle>
            <a:lvl1pPr>
              <a:buFontTx/>
              <a:buNone/>
              <a:defRPr sz="19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0" y="2277399"/>
            <a:ext cx="12190413" cy="1143265"/>
          </a:xfrm>
          <a:prstGeom prst="rect">
            <a:avLst/>
          </a:prstGeom>
        </p:spPr>
        <p:txBody>
          <a:bodyPr lIns="108753" tIns="54377" rIns="108753" bIns="54377" anchor="ctr"/>
          <a:lstStyle>
            <a:lvl1pPr>
              <a:defRPr sz="7100">
                <a:solidFill>
                  <a:schemeClr val="accent2"/>
                </a:solidFill>
                <a:cs typeface="+mn-cs"/>
              </a:defRPr>
            </a:lvl1pPr>
          </a:lstStyle>
          <a:p>
            <a:r>
              <a:rPr lang="he-IL"/>
              <a:t>עיקרי הממצאים</a:t>
            </a:r>
          </a:p>
        </p:txBody>
      </p:sp>
      <p:sp>
        <p:nvSpPr>
          <p:cNvPr id="4" name="מציין מיקום של מספר שקופית 14"/>
          <p:cNvSpPr>
            <a:spLocks noGrp="1"/>
          </p:cNvSpPr>
          <p:nvPr>
            <p:ph type="sldNum" sz="quarter" idx="15"/>
          </p:nvPr>
        </p:nvSpPr>
        <p:spPr>
          <a:xfrm>
            <a:off x="4672992" y="6495186"/>
            <a:ext cx="2844430" cy="365210"/>
          </a:xfrm>
          <a:prstGeom prst="rect">
            <a:avLst/>
          </a:prstGeom>
        </p:spPr>
        <p:txBody>
          <a:bodyPr lIns="108753" tIns="54377" rIns="108753" bIns="54377"/>
          <a:lstStyle>
            <a:lvl1pPr algn="ctr" rtl="0">
              <a:defRPr sz="1900"/>
            </a:lvl1pPr>
          </a:lstStyle>
          <a:p>
            <a:fld id="{0A40B6A7-827C-4501-8E82-42E626FFFC5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פירוט/עיקרי ממצא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676" y="0"/>
            <a:ext cx="12239089" cy="688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כותרת 14"/>
          <p:cNvSpPr>
            <a:spLocks noGrp="1"/>
          </p:cNvSpPr>
          <p:nvPr>
            <p:ph type="title"/>
          </p:nvPr>
        </p:nvSpPr>
        <p:spPr>
          <a:xfrm>
            <a:off x="0" y="1917276"/>
            <a:ext cx="12190413" cy="8642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8753" tIns="54377" rIns="108753" bIns="54377" anchor="ctr"/>
          <a:lstStyle>
            <a:lvl1pPr>
              <a:defRPr sz="48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4" name="מציין מיקום של מספר שקופית 14"/>
          <p:cNvSpPr>
            <a:spLocks noGrp="1"/>
          </p:cNvSpPr>
          <p:nvPr>
            <p:ph type="sldNum" sz="quarter" idx="15"/>
          </p:nvPr>
        </p:nvSpPr>
        <p:spPr>
          <a:xfrm>
            <a:off x="9345983" y="6494382"/>
            <a:ext cx="2844430" cy="365210"/>
          </a:xfrm>
          <a:prstGeom prst="rect">
            <a:avLst/>
          </a:prstGeom>
        </p:spPr>
        <p:txBody>
          <a:bodyPr lIns="108753" tIns="54377" rIns="108753" bIns="54377"/>
          <a:lstStyle>
            <a:lvl1pPr algn="ctr" rtl="0">
              <a:defRPr sz="1900"/>
            </a:lvl1pPr>
          </a:lstStyle>
          <a:p>
            <a:fld id="{0A40B6A7-827C-4501-8E82-42E626FFFC5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בסיס מצג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5474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1" anchor="ctr"/>
          <a:lstStyle/>
          <a:p>
            <a:pPr algn="ctr"/>
            <a:endParaRPr lang="he-IL"/>
          </a:p>
        </p:txBody>
      </p:sp>
      <p:sp>
        <p:nvSpPr>
          <p:cNvPr id="10" name="מציין מיקום תוכן 2"/>
          <p:cNvSpPr>
            <a:spLocks noGrp="1"/>
          </p:cNvSpPr>
          <p:nvPr>
            <p:ph idx="14"/>
          </p:nvPr>
        </p:nvSpPr>
        <p:spPr>
          <a:xfrm>
            <a:off x="239318" y="2781577"/>
            <a:ext cx="11711777" cy="3961357"/>
          </a:xfrm>
          <a:prstGeom prst="rect">
            <a:avLst/>
          </a:prstGeom>
        </p:spPr>
        <p:txBody>
          <a:bodyPr lIns="108753" tIns="54377" rIns="108753" bIns="54377"/>
          <a:lstStyle>
            <a:lvl1pPr>
              <a:buNone/>
              <a:defRPr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39318" y="260708"/>
            <a:ext cx="11711777" cy="648222"/>
          </a:xfrm>
          <a:prstGeom prst="rect">
            <a:avLst/>
          </a:prstGeom>
        </p:spPr>
        <p:txBody>
          <a:bodyPr lIns="108753" tIns="54377" rIns="108753" bIns="54377">
            <a:noAutofit/>
          </a:bodyPr>
          <a:lstStyle>
            <a:lvl1pPr algn="r">
              <a:defRPr sz="5200" b="0">
                <a:solidFill>
                  <a:schemeClr val="accent2"/>
                </a:solidFill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sz="quarter" idx="15" hasCustomPrompt="1"/>
          </p:nvPr>
        </p:nvSpPr>
        <p:spPr>
          <a:xfrm>
            <a:off x="239160" y="908937"/>
            <a:ext cx="11712109" cy="360123"/>
          </a:xfrm>
          <a:prstGeom prst="rect">
            <a:avLst/>
          </a:prstGeom>
        </p:spPr>
        <p:txBody>
          <a:bodyPr lIns="108753" tIns="54377" rIns="108753" bIns="54377">
            <a:noAutofit/>
          </a:bodyPr>
          <a:lstStyle>
            <a:lvl1pPr>
              <a:buNone/>
              <a:defRPr sz="21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he-IL"/>
              <a:t>"לחץ כדי לערוך סגנונות טקסט של תבנית בסיס"</a:t>
            </a:r>
          </a:p>
        </p:txBody>
      </p:sp>
      <p:sp>
        <p:nvSpPr>
          <p:cNvPr id="16" name="מציין מיקום תוכן 15"/>
          <p:cNvSpPr>
            <a:spLocks noGrp="1"/>
          </p:cNvSpPr>
          <p:nvPr>
            <p:ph sz="quarter" idx="16"/>
          </p:nvPr>
        </p:nvSpPr>
        <p:spPr>
          <a:xfrm>
            <a:off x="239160" y="1341078"/>
            <a:ext cx="11712109" cy="1079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lIns="108753" tIns="54377" rIns="108753" bIns="54377" anchor="ctr">
            <a:noAutofit/>
          </a:bodyPr>
          <a:lstStyle>
            <a:lvl1pPr>
              <a:buFont typeface="Wingdings" pitchFamily="2" charset="2"/>
              <a:buChar char="q"/>
              <a:defRPr sz="1900" b="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900">
                <a:latin typeface="Arial" pitchFamily="34" charset="0"/>
                <a:cs typeface="Arial" pitchFamily="34" charset="0"/>
              </a:defRPr>
            </a:lvl2pPr>
            <a:lvl3pPr>
              <a:defRPr sz="1900">
                <a:latin typeface="Arial" pitchFamily="34" charset="0"/>
                <a:cs typeface="Arial" pitchFamily="34" charset="0"/>
              </a:defRPr>
            </a:lvl3pPr>
            <a:lvl4pPr>
              <a:defRPr sz="1700">
                <a:latin typeface="Arial" pitchFamily="34" charset="0"/>
                <a:cs typeface="Arial" pitchFamily="34" charset="0"/>
              </a:defRPr>
            </a:lvl4pPr>
            <a:lvl5pPr>
              <a:defRPr sz="17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19" name="מציין מיקום של מספר שקופית 14"/>
          <p:cNvSpPr>
            <a:spLocks noGrp="1"/>
          </p:cNvSpPr>
          <p:nvPr>
            <p:ph type="sldNum" sz="quarter" idx="17"/>
          </p:nvPr>
        </p:nvSpPr>
        <p:spPr>
          <a:xfrm>
            <a:off x="9345983" y="6494382"/>
            <a:ext cx="2844430" cy="365210"/>
          </a:xfrm>
          <a:prstGeom prst="rect">
            <a:avLst/>
          </a:prstGeom>
        </p:spPr>
        <p:txBody>
          <a:bodyPr lIns="108753" tIns="54377" rIns="108753" bIns="54377"/>
          <a:lstStyle>
            <a:lvl1pPr algn="ctr" rtl="0">
              <a:defRPr sz="1400"/>
            </a:lvl1pPr>
          </a:lstStyle>
          <a:p>
            <a:fld id="{0A40B6A7-827C-4501-8E82-42E626FFFC5D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025162-A9F5-4B93-AFF1-8CE73F60E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76" y="73819"/>
            <a:ext cx="960870" cy="5476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ס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86897" y="332737"/>
            <a:ext cx="4224317" cy="171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53" tIns="54377" rIns="108753" bIns="54377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5200" b="1">
                <a:solidFill>
                  <a:schemeClr val="bg1"/>
                </a:solidFill>
              </a:rPr>
              <a:t>תודה על תשומת הלב </a:t>
            </a:r>
            <a:endParaRPr lang="en-US" sz="5200" b="1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מציין מיקום טקסט 9"/>
          <p:cNvSpPr>
            <a:spLocks noGrp="1"/>
          </p:cNvSpPr>
          <p:nvPr>
            <p:ph type="body" sz="quarter" idx="10" hasCustomPrompt="1"/>
          </p:nvPr>
        </p:nvSpPr>
        <p:spPr>
          <a:xfrm>
            <a:off x="-48676" y="2277405"/>
            <a:ext cx="11567102" cy="2377037"/>
          </a:xfrm>
          <a:prstGeom prst="rect">
            <a:avLst/>
          </a:prstGeom>
        </p:spPr>
        <p:txBody>
          <a:bodyPr lIns="108753" tIns="54377" rIns="108753" bIns="54377"/>
          <a:lstStyle>
            <a:lvl1pPr>
              <a:buFontTx/>
              <a:buNone/>
              <a:defRPr sz="86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תודה על תשומת הלב!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130921"/>
            <a:ext cx="10361851" cy="1470365"/>
          </a:xfrm>
          <a:prstGeom prst="rect">
            <a:avLst/>
          </a:prstGeom>
        </p:spPr>
        <p:txBody>
          <a:bodyPr lIns="91423" tIns="45711" rIns="91423" bIns="45711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  <a:prstGeom prst="rect">
            <a:avLst/>
          </a:prstGeom>
        </p:spPr>
        <p:txBody>
          <a:bodyPr lIns="91423" tIns="45711" rIns="91423" bIns="4571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2C7524D2-E3E0-467F-8DC0-3BAB06B4C724}" type="datetime8">
              <a:rPr lang="he-IL" smtClean="0">
                <a:solidFill>
                  <a:prstClr val="black"/>
                </a:solidFill>
              </a:rPr>
              <a:pPr/>
              <a:t>19 פברואר 24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09520" y="6357823"/>
            <a:ext cx="2844430" cy="365210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F5DECCF3-5596-485C-8BEF-3BE4D007F449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8" r:id="rId7"/>
  </p:sldLayoutIdLst>
  <p:hf hdr="0" ftr="0" dt="0"/>
  <p:txStyles>
    <p:titleStyle>
      <a:lvl1pPr algn="ctr" defTabSz="1088157" rtl="1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7" indent="-408057" algn="r" defTabSz="1088157" rtl="1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28" indent="-340047" algn="r" defTabSz="1088157" rtl="1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93" indent="-272037" algn="r" defTabSz="1088157" rtl="1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69" indent="-272037" algn="r" defTabSz="1088157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47" indent="-272037" algn="r" defTabSz="1088157" rtl="1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422" indent="-272037" algn="r" defTabSz="1088157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500" indent="-272037" algn="r" defTabSz="1088157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75" indent="-272037" algn="r" defTabSz="1088157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652" indent="-272037" algn="r" defTabSz="1088157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088157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77" algn="r" defTabSz="1088157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57" algn="r" defTabSz="1088157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31" algn="r" defTabSz="1088157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307" algn="r" defTabSz="1088157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79" algn="r" defTabSz="1088157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61" algn="r" defTabSz="1088157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536" algn="r" defTabSz="1088157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614" algn="r" defTabSz="1088157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" y="-26590"/>
            <a:ext cx="12190413" cy="68571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A8C794-BAF1-435D-9BC5-5CB73C073645}"/>
              </a:ext>
            </a:extLst>
          </p:cNvPr>
          <p:cNvSpPr/>
          <p:nvPr/>
        </p:nvSpPr>
        <p:spPr>
          <a:xfrm>
            <a:off x="4222998" y="1989634"/>
            <a:ext cx="4536504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BD228-F06B-47AB-B6F5-69D4788BF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6" y="73819"/>
            <a:ext cx="2476919" cy="1411759"/>
          </a:xfrm>
          <a:prstGeom prst="rect">
            <a:avLst/>
          </a:prstGeom>
        </p:spPr>
      </p:pic>
      <p:sp>
        <p:nvSpPr>
          <p:cNvPr id="5" name="מציין מיקום טקסט 3">
            <a:extLst>
              <a:ext uri="{FF2B5EF4-FFF2-40B4-BE49-F238E27FC236}">
                <a16:creationId xmlns:a16="http://schemas.microsoft.com/office/drawing/2014/main" id="{5CA242E3-CB9C-465C-8995-D90CFDAFBC42}"/>
              </a:ext>
            </a:extLst>
          </p:cNvPr>
          <p:cNvSpPr txBox="1">
            <a:spLocks/>
          </p:cNvSpPr>
          <p:nvPr/>
        </p:nvSpPr>
        <p:spPr>
          <a:xfrm>
            <a:off x="838622" y="2349674"/>
            <a:ext cx="10175806" cy="2520280"/>
          </a:xfrm>
          <a:prstGeom prst="rect">
            <a:avLst/>
          </a:prstGeom>
        </p:spPr>
        <p:txBody>
          <a:bodyPr lIns="91423" tIns="45711" rIns="91423" bIns="45711"/>
          <a:lstStyle>
            <a:defPPr>
              <a:defRPr lang="he-IL"/>
            </a:defPPr>
            <a:lvl1pPr marL="0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077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157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231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307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0379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461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8536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2614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he-IL" sz="4800" b="1">
                <a:solidFill>
                  <a:srgbClr val="00B0F0"/>
                </a:solidFill>
              </a:rPr>
              <a:t>סקר בנושא </a:t>
            </a:r>
          </a:p>
          <a:p>
            <a:pPr algn="ctr">
              <a:spcBef>
                <a:spcPts val="0"/>
              </a:spcBef>
            </a:pPr>
            <a:r>
              <a:rPr lang="he-IL" sz="4800" b="1">
                <a:solidFill>
                  <a:srgbClr val="00B0F0"/>
                </a:solidFill>
              </a:rPr>
              <a:t>נהיגה וצריכת אלכוהול</a:t>
            </a:r>
          </a:p>
        </p:txBody>
      </p:sp>
      <p:sp>
        <p:nvSpPr>
          <p:cNvPr id="7" name="מציין מיקום טקסט 5">
            <a:extLst>
              <a:ext uri="{FF2B5EF4-FFF2-40B4-BE49-F238E27FC236}">
                <a16:creationId xmlns:a16="http://schemas.microsoft.com/office/drawing/2014/main" id="{9A2A3F75-F858-47ED-9789-0E27376913F2}"/>
              </a:ext>
            </a:extLst>
          </p:cNvPr>
          <p:cNvSpPr txBox="1">
            <a:spLocks/>
          </p:cNvSpPr>
          <p:nvPr/>
        </p:nvSpPr>
        <p:spPr>
          <a:xfrm>
            <a:off x="611411" y="5589240"/>
            <a:ext cx="6192837" cy="792163"/>
          </a:xfrm>
          <a:prstGeom prst="rect">
            <a:avLst/>
          </a:prstGeom>
        </p:spPr>
        <p:txBody>
          <a:bodyPr lIns="91423" tIns="45711" rIns="91423" bIns="45711" anchor="ctr"/>
          <a:lstStyle>
            <a:defPPr>
              <a:defRPr lang="he-IL"/>
            </a:defPPr>
            <a:lvl1pPr marL="0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077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157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231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307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0379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461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8536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2614" algn="r" defTabSz="1088157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/>
              <a:t>ינואר 2024</a:t>
            </a:r>
          </a:p>
        </p:txBody>
      </p:sp>
    </p:spTree>
    <p:extLst>
      <p:ext uri="{BB962C8B-B14F-4D97-AF65-F5344CB8AC3E}">
        <p14:creationId xmlns:p14="http://schemas.microsoft.com/office/powerpoint/2010/main" val="162426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6"/>
          <p:cNvSpPr txBox="1">
            <a:spLocks/>
          </p:cNvSpPr>
          <p:nvPr/>
        </p:nvSpPr>
        <p:spPr>
          <a:xfrm>
            <a:off x="1414686" y="2348880"/>
            <a:ext cx="9144000" cy="864096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he-IL" sz="4400" b="1"/>
              <a:t>עיקרי הממצאים</a:t>
            </a:r>
            <a:endParaRPr kumimoji="0" lang="he-IL" sz="4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j-ea"/>
            </a:endParaRPr>
          </a:p>
        </p:txBody>
      </p:sp>
      <p:cxnSp>
        <p:nvCxnSpPr>
          <p:cNvPr id="4" name="מחבר ישר 4"/>
          <p:cNvCxnSpPr/>
          <p:nvPr/>
        </p:nvCxnSpPr>
        <p:spPr>
          <a:xfrm>
            <a:off x="1845718" y="3284984"/>
            <a:ext cx="79928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F8EF94A-F140-4B61-96F2-2986D2B2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6" y="73819"/>
            <a:ext cx="960870" cy="5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588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5"/>
          <p:cNvSpPr txBox="1">
            <a:spLocks/>
          </p:cNvSpPr>
          <p:nvPr/>
        </p:nvSpPr>
        <p:spPr>
          <a:xfrm>
            <a:off x="10271670" y="6518469"/>
            <a:ext cx="2844430" cy="365210"/>
          </a:xfrm>
          <a:prstGeom prst="rect">
            <a:avLst/>
          </a:prstGeom>
        </p:spPr>
        <p:txBody>
          <a:bodyPr lIns="108753" tIns="54377" rIns="108753" bIns="54377"/>
          <a:lstStyle/>
          <a:p>
            <a:pPr marL="0" marR="0" lvl="0" indent="0" algn="ctr" defTabSz="1088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0B6A7-827C-4501-8E82-42E626FFFC5D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881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B1243D-AAEF-4EB1-B466-77E353484DE9}"/>
              </a:ext>
            </a:extLst>
          </p:cNvPr>
          <p:cNvSpPr txBox="1"/>
          <p:nvPr/>
        </p:nvSpPr>
        <p:spPr>
          <a:xfrm>
            <a:off x="394953" y="621482"/>
            <a:ext cx="11400505" cy="5976664"/>
          </a:xfrm>
          <a:prstGeom prst="rect">
            <a:avLst/>
          </a:prstGeom>
        </p:spPr>
        <p:txBody>
          <a:bodyPr vert="horz" wrap="square" lIns="91440" tIns="45720" rIns="91440" bIns="45720" rtlCol="1" anchor="t"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sz="2000" b="1"/>
              <a:t>מחצית מהנהגים (49%) מדווחים כי יוצא להם לנהוג לאחר ששתו אלכוהול: 30% לעיתים רחוקות מאוד, 15% לפעמים ו-4% בתדירות גבוהה.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sz="2000" b="1"/>
              <a:t>המודעות לסכנת נהיגה תחת השפעת אלכוהול לא מושרשת מספיק: רק 53% סבורים כי לאחר שתיית אלכוהול איכות הנהיגה פחות טובה. מנגד, כמעט שני שליש חוששים לפגוע בעצמם או באחרים לאחר שתיית אלכוהול – על כן, בין שני המסרים, המסר של פגיעה בעצמי ובאחרים נראה האפקטיבי ביותר בין השניים.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sz="2000" b="1"/>
              <a:t>שיעור החוששים להיתפס על ידי המשטרה לאחר שתייה אלכוהול גבוה מאוד: 52% מציינים כי לאחר ששתו אפילו מעט אלכוהול חוששים שאם המשטרה תעצור אותם לא יעברו בהצלחה בדיקת ינשוף. מכאן שערכת הבדיקה תענה על צורך אמיתי של הנהגים.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sz="2000" b="1"/>
              <a:t>מעל רבע מהנהגים (27%) מציינים כי חוו מקרים בהם שתו אלכוהול ולא היו בטוחים שאם המשטרה תעצור אותם יצליחו לעבור בדיקת ינשוף. כמו כן, 11% נהגו בקורקינט או אופניים חשמליים לאחר צריכת אלכוהול.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sz="2000" b="1"/>
              <a:t>התגובות לקונספט חיוביות מאוד: כ-60% מביעים נכונות לקנות ערכת בדיקה שתהיה איתם באופן קבוע ליתר ביטחון למקרים בהם ישתו אלכוהול לפני נהיגה.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sz="2000" b="1"/>
              <a:t>נתוני המחקר מלמדים כי יש בשלב הראשון יש להפנות את המאמצים השיווקיים לקהל הצעירים (18-34) אשר מדווחים יותר מהאחרים שנקלעים במצבים של נהיגה לאחר שתיית אלכוהול וגם מביעים אהדה גבוהה במיוחד לערכת הבדיקה (70% מהם מוכנים לקנות אותה!).</a:t>
            </a:r>
          </a:p>
        </p:txBody>
      </p:sp>
    </p:spTree>
    <p:extLst>
      <p:ext uri="{BB962C8B-B14F-4D97-AF65-F5344CB8AC3E}">
        <p14:creationId xmlns:p14="http://schemas.microsoft.com/office/powerpoint/2010/main" val="413239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ציין מיקום טקסט 1"/>
          <p:cNvSpPr txBox="1">
            <a:spLocks/>
          </p:cNvSpPr>
          <p:nvPr/>
        </p:nvSpPr>
        <p:spPr>
          <a:xfrm>
            <a:off x="406574" y="1684541"/>
            <a:ext cx="8568952" cy="7200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lIns="108850" tIns="54425" rIns="108850" bIns="54425" anchor="ctr">
            <a:noAutofit/>
          </a:bodyPr>
          <a:lstStyle/>
          <a:p>
            <a:pPr indent="15118" defTabSz="1088502">
              <a:spcBef>
                <a:spcPct val="20000"/>
              </a:spcBef>
              <a:defRPr/>
            </a:pPr>
            <a:r>
              <a:rPr lang="he-IL" sz="2000" b="1">
                <a:latin typeface="Arial" pitchFamily="34" charset="0"/>
                <a:cs typeface="Arial" pitchFamily="34" charset="0"/>
              </a:rPr>
              <a:t>ללמוד על התנהגות נהיגה וצריכת אלכוהול.</a:t>
            </a:r>
          </a:p>
        </p:txBody>
      </p:sp>
      <p:sp>
        <p:nvSpPr>
          <p:cNvPr id="23" name="מציין מיקום טקסט 1"/>
          <p:cNvSpPr txBox="1">
            <a:spLocks/>
          </p:cNvSpPr>
          <p:nvPr/>
        </p:nvSpPr>
        <p:spPr>
          <a:xfrm>
            <a:off x="285341" y="3230247"/>
            <a:ext cx="8673780" cy="108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lIns="108850" tIns="54425" rIns="108850" bIns="54425" anchor="ctr">
            <a:noAutofit/>
          </a:bodyPr>
          <a:lstStyle/>
          <a:p>
            <a:pPr indent="15118" defTabSz="1088502">
              <a:spcBef>
                <a:spcPct val="20000"/>
              </a:spcBef>
              <a:defRPr/>
            </a:pPr>
            <a:r>
              <a:rPr lang="he-IL" sz="2000" b="1">
                <a:latin typeface="Arial" pitchFamily="34" charset="0"/>
                <a:cs typeface="Arial" pitchFamily="34" charset="0"/>
              </a:rPr>
              <a:t>המחקר </a:t>
            </a:r>
            <a:r>
              <a:rPr lang="he-IL" sz="2000" b="1"/>
              <a:t>בוצע בקרב מדגם מייצג של  500 גברים ונשים בגילאי 18 ומעלה, אשר נוהגים לפחות פעם חודש וצורכים משקאות אלכוהולים לפחות פעם בחודש, בקרב האוכלוסייה היהודית דוברת עברית.</a:t>
            </a:r>
            <a:endParaRPr lang="he-IL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מציין מיקום טקסט 1"/>
          <p:cNvSpPr txBox="1">
            <a:spLocks/>
          </p:cNvSpPr>
          <p:nvPr/>
        </p:nvSpPr>
        <p:spPr>
          <a:xfrm>
            <a:off x="171468" y="5048091"/>
            <a:ext cx="8804058" cy="11900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lIns="108850" tIns="54425" rIns="108850" bIns="54425" anchor="ctr">
            <a:noAutofit/>
          </a:bodyPr>
          <a:lstStyle/>
          <a:p>
            <a:pPr eaLnBrk="0" hangingPunct="0">
              <a:spcBef>
                <a:spcPts val="1200"/>
              </a:spcBef>
            </a:pPr>
            <a:r>
              <a:rPr lang="he-IL" sz="2000" b="1">
                <a:latin typeface="Arial" pitchFamily="34" charset="0"/>
              </a:rPr>
              <a:t>המחקר בוצע בחודש דצמבר 2023 באמצעות האינטרנט בקרב פאנל גולשים מייצג.</a:t>
            </a:r>
          </a:p>
        </p:txBody>
      </p:sp>
      <p:sp>
        <p:nvSpPr>
          <p:cNvPr id="25" name="כותרת 2"/>
          <p:cNvSpPr>
            <a:spLocks noGrp="1"/>
          </p:cNvSpPr>
          <p:nvPr>
            <p:ph type="ctrTitle"/>
          </p:nvPr>
        </p:nvSpPr>
        <p:spPr>
          <a:xfrm>
            <a:off x="239318" y="260708"/>
            <a:ext cx="11711777" cy="648222"/>
          </a:xfrm>
        </p:spPr>
        <p:txBody>
          <a:bodyPr/>
          <a:lstStyle/>
          <a:p>
            <a:r>
              <a:rPr lang="he-IL" sz="4300" b="1"/>
              <a:t>מבוא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flipH="1">
            <a:off x="9335566" y="1701602"/>
            <a:ext cx="2641256" cy="685959"/>
          </a:xfrm>
          <a:prstGeom prst="homePlate">
            <a:avLst>
              <a:gd name="adj" fmla="val 59091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08772" tIns="54387" rIns="108772" bIns="54387" anchor="ctr"/>
          <a:lstStyle/>
          <a:p>
            <a:pPr algn="r" rtl="1"/>
            <a:r>
              <a:rPr lang="he-IL" altLang="zh-TW" sz="2400" b="1"/>
              <a:t>מטרת המחקר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flipH="1">
            <a:off x="9309839" y="3392529"/>
            <a:ext cx="2641256" cy="685959"/>
          </a:xfrm>
          <a:prstGeom prst="homePlate">
            <a:avLst>
              <a:gd name="adj" fmla="val 59091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08772" tIns="54387" rIns="108772" bIns="54387" anchor="ctr"/>
          <a:lstStyle/>
          <a:p>
            <a:pPr algn="r" rtl="1"/>
            <a:r>
              <a:rPr lang="he-IL" altLang="zh-TW" sz="2400" b="1"/>
              <a:t>דגימה    ומרואיינים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flipH="1">
            <a:off x="9263558" y="5229994"/>
            <a:ext cx="2641256" cy="685959"/>
          </a:xfrm>
          <a:prstGeom prst="homePlate">
            <a:avLst>
              <a:gd name="adj" fmla="val 59091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08772" tIns="54387" rIns="108772" bIns="54387" anchor="ctr"/>
          <a:lstStyle/>
          <a:p>
            <a:pPr algn="r" rtl="1"/>
            <a:r>
              <a:rPr lang="he-IL" altLang="zh-TW" sz="2400" b="1"/>
              <a:t>שיטת איסוף נתונים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2" name="מציין מיקום של מספר שקופית 5"/>
          <p:cNvSpPr>
            <a:spLocks noGrp="1"/>
          </p:cNvSpPr>
          <p:nvPr>
            <p:ph type="sldNum" sz="quarter" idx="17"/>
          </p:nvPr>
        </p:nvSpPr>
        <p:spPr>
          <a:xfrm>
            <a:off x="9345983" y="6494382"/>
            <a:ext cx="2844430" cy="365210"/>
          </a:xfrm>
        </p:spPr>
        <p:txBody>
          <a:bodyPr/>
          <a:lstStyle/>
          <a:p>
            <a:fld id="{0A40B6A7-827C-4501-8E82-42E626FFFC5D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239318" y="0"/>
            <a:ext cx="11711777" cy="648222"/>
          </a:xfrm>
        </p:spPr>
        <p:txBody>
          <a:bodyPr/>
          <a:lstStyle/>
          <a:p>
            <a:r>
              <a:rPr lang="he-IL" sz="3800" b="1"/>
              <a:t>האם נוהגים לאחר שתיית אלכוהול?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6"/>
          </p:nvPr>
        </p:nvSpPr>
        <p:spPr>
          <a:xfrm>
            <a:off x="190668" y="895021"/>
            <a:ext cx="11712109" cy="16431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e-IL" sz="1800" b="1"/>
              <a:t>מחצית מהנהגים מדווחים כי יוצא להם לנהוג לאחר ששתו אלכוהול: 30% לעיתים רחוקות מאוד, 15% לפעמים ו-4% בתדירות גבוהה.</a:t>
            </a:r>
          </a:p>
          <a:p>
            <a:r>
              <a:rPr lang="he-IL" sz="1800" b="1"/>
              <a:t>שיעור הנוהגים לאחר צריכת אלכוהול גבוה יותר בקרב גברים (54% לעומת 41% מהנשים) וגבוה יותר בקרב צעירים (54% מגילאי 18-34, 50% מגילאים 35-54, 38% מגילאי 55+).</a:t>
            </a:r>
          </a:p>
        </p:txBody>
      </p:sp>
      <p:sp>
        <p:nvSpPr>
          <p:cNvPr id="7" name="מציין מיקום של מספר שקופית 5"/>
          <p:cNvSpPr txBox="1">
            <a:spLocks/>
          </p:cNvSpPr>
          <p:nvPr/>
        </p:nvSpPr>
        <p:spPr>
          <a:xfrm>
            <a:off x="9498383" y="6526138"/>
            <a:ext cx="2844430" cy="365210"/>
          </a:xfrm>
          <a:prstGeom prst="rect">
            <a:avLst/>
          </a:prstGeom>
        </p:spPr>
        <p:txBody>
          <a:bodyPr lIns="108753" tIns="54377" rIns="108753" bIns="54377"/>
          <a:lstStyle/>
          <a:p>
            <a:pPr marL="0" marR="0" lvl="0" indent="0" algn="ctr" defTabSz="1088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0B6A7-827C-4501-8E82-42E626FFFC5D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881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5"/>
          </p:nvPr>
        </p:nvSpPr>
        <p:spPr>
          <a:xfrm>
            <a:off x="2422799" y="548680"/>
            <a:ext cx="9505056" cy="360040"/>
          </a:xfrm>
        </p:spPr>
        <p:txBody>
          <a:bodyPr/>
          <a:lstStyle/>
          <a:p>
            <a:r>
              <a:rPr lang="he-IL" sz="1400"/>
              <a:t>"האם יוצא לך לנהוג לאחר ששתית אלכוהול, אפילו אם שתית מעט? "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E7059D8-F123-4343-95F4-B2FE591C3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233226"/>
              </p:ext>
            </p:extLst>
          </p:nvPr>
        </p:nvGraphicFramePr>
        <p:xfrm>
          <a:off x="4511030" y="3002025"/>
          <a:ext cx="6480720" cy="352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04F61-A2EA-7956-31BB-45B169E9A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915349"/>
              </p:ext>
            </p:extLst>
          </p:nvPr>
        </p:nvGraphicFramePr>
        <p:xfrm>
          <a:off x="1342678" y="3429795"/>
          <a:ext cx="3429122" cy="287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BF29F83-B9D7-6F2B-137C-4CB1F20E3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81" y="3855396"/>
            <a:ext cx="1831649" cy="10145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3610AB7-7391-0874-4BB9-CCCDB3B9D8CF}"/>
              </a:ext>
            </a:extLst>
          </p:cNvPr>
          <p:cNvSpPr/>
          <p:nvPr/>
        </p:nvSpPr>
        <p:spPr>
          <a:xfrm>
            <a:off x="2589187" y="3002024"/>
            <a:ext cx="9361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49%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BE311E9-2D03-29EC-CEE0-1F883DF8A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2743"/>
              </p:ext>
            </p:extLst>
          </p:nvPr>
        </p:nvGraphicFramePr>
        <p:xfrm>
          <a:off x="5046110" y="3429794"/>
          <a:ext cx="6480720" cy="295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417324308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59230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0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38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239318" y="0"/>
            <a:ext cx="11711777" cy="648222"/>
          </a:xfrm>
        </p:spPr>
        <p:txBody>
          <a:bodyPr/>
          <a:lstStyle/>
          <a:p>
            <a:r>
              <a:rPr lang="he-IL" sz="3600" b="1"/>
              <a:t>עמדות כלפי נהיגה לאחר צריכת אלכוהול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6"/>
          </p:nvPr>
        </p:nvSpPr>
        <p:spPr>
          <a:xfrm>
            <a:off x="239318" y="879296"/>
            <a:ext cx="11712109" cy="14910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e-IL" sz="1800" b="1"/>
              <a:t>המודעות לסכנת נהיגה תחת השפעת אלכוהול לא מושרשת מספיק: רק 53% סבורים כי לאחר שתיית אלכוהול איכות הנהיגה פחות טובה. </a:t>
            </a:r>
          </a:p>
          <a:p>
            <a:r>
              <a:rPr lang="he-IL" sz="1800" b="1"/>
              <a:t>מנגד, כמעט שני שליש חוששים לפגוע בעצמם או באחרים לאחר שתיית אלכוהול.</a:t>
            </a:r>
          </a:p>
          <a:p>
            <a:r>
              <a:rPr lang="he-IL" sz="1800" b="1"/>
              <a:t>שיעור החוששים להיתפס על ידי המשטרה גבוה מאוד, 52% מציינים כי לאחר ששתו אפילו מעט אלכוהול חוששים שאם המשטרה תעצור אותם ולא יעברו בהצלחה בדיקת ינשוף.</a:t>
            </a:r>
          </a:p>
        </p:txBody>
      </p:sp>
      <p:sp>
        <p:nvSpPr>
          <p:cNvPr id="7" name="מציין מיקום של מספר שקופית 5"/>
          <p:cNvSpPr txBox="1">
            <a:spLocks/>
          </p:cNvSpPr>
          <p:nvPr/>
        </p:nvSpPr>
        <p:spPr>
          <a:xfrm>
            <a:off x="9498383" y="6526138"/>
            <a:ext cx="2844430" cy="365210"/>
          </a:xfrm>
          <a:prstGeom prst="rect">
            <a:avLst/>
          </a:prstGeom>
        </p:spPr>
        <p:txBody>
          <a:bodyPr lIns="108753" tIns="54377" rIns="108753" bIns="54377"/>
          <a:lstStyle/>
          <a:p>
            <a:pPr marL="0" marR="0" lvl="0" indent="0" algn="ctr" defTabSz="1088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0B6A7-827C-4501-8E82-42E626FFFC5D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881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5"/>
          </p:nvPr>
        </p:nvSpPr>
        <p:spPr>
          <a:xfrm>
            <a:off x="1149895" y="525043"/>
            <a:ext cx="10801200" cy="360040"/>
          </a:xfrm>
        </p:spPr>
        <p:txBody>
          <a:bodyPr/>
          <a:lstStyle/>
          <a:p>
            <a:pPr marL="0" indent="44450">
              <a:tabLst>
                <a:tab pos="5380038" algn="l"/>
              </a:tabLst>
            </a:pPr>
            <a:r>
              <a:rPr lang="he-IL" sz="1400"/>
              <a:t>"באיזו מידה אתה מסכים עם המשפטים הבאים?"</a:t>
            </a:r>
            <a:endParaRPr lang="he-IL" sz="1400" b="1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0970574-3EC8-DA90-CF0D-461EF346E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712668"/>
              </p:ext>
            </p:extLst>
          </p:nvPr>
        </p:nvGraphicFramePr>
        <p:xfrm>
          <a:off x="694606" y="2601433"/>
          <a:ext cx="10657184" cy="400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531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239318" y="0"/>
            <a:ext cx="11711777" cy="648222"/>
          </a:xfrm>
        </p:spPr>
        <p:txBody>
          <a:bodyPr/>
          <a:lstStyle/>
          <a:p>
            <a:r>
              <a:rPr lang="he-IL" sz="3600" b="1"/>
              <a:t>עמדות כלפי נהיגה לאחר צריכת אלכוהול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6"/>
          </p:nvPr>
        </p:nvSpPr>
        <p:spPr>
          <a:xfrm>
            <a:off x="239318" y="879296"/>
            <a:ext cx="11712109" cy="14910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e-IL" sz="1800" b="1"/>
              <a:t>בגילאים הצעירים (18-34) חוששים להיתפס על ידי המשטרה יותר מהשאר (56% לעומת 52% בגילאי 35-54 ו-46% בגילאי 55+).</a:t>
            </a:r>
          </a:p>
          <a:p>
            <a:r>
              <a:rPr lang="he-IL" sz="1800" b="1"/>
              <a:t>נשים וגילאי 55+ מודעים יותר שאיכות הנהיגה נפגעת לאחר צריכת אלכוהול.</a:t>
            </a:r>
          </a:p>
          <a:p>
            <a:r>
              <a:rPr lang="he-IL" sz="1800" b="1"/>
              <a:t>נשים חוששות הרבה יותר מגברים לפגוע בעצמן ובאחרים בעת נהיגה תחת השפעת אלכוהול (68% לעומת 59%).</a:t>
            </a:r>
          </a:p>
        </p:txBody>
      </p:sp>
      <p:sp>
        <p:nvSpPr>
          <p:cNvPr id="7" name="מציין מיקום של מספר שקופית 5"/>
          <p:cNvSpPr txBox="1">
            <a:spLocks/>
          </p:cNvSpPr>
          <p:nvPr/>
        </p:nvSpPr>
        <p:spPr>
          <a:xfrm>
            <a:off x="9498383" y="6526138"/>
            <a:ext cx="2844430" cy="365210"/>
          </a:xfrm>
          <a:prstGeom prst="rect">
            <a:avLst/>
          </a:prstGeom>
        </p:spPr>
        <p:txBody>
          <a:bodyPr lIns="108753" tIns="54377" rIns="108753" bIns="54377"/>
          <a:lstStyle/>
          <a:p>
            <a:pPr marL="0" marR="0" lvl="0" indent="0" algn="ctr" defTabSz="1088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0B6A7-827C-4501-8E82-42E626FFFC5D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881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5"/>
          </p:nvPr>
        </p:nvSpPr>
        <p:spPr>
          <a:xfrm>
            <a:off x="1149895" y="525043"/>
            <a:ext cx="10801200" cy="360040"/>
          </a:xfrm>
        </p:spPr>
        <p:txBody>
          <a:bodyPr/>
          <a:lstStyle/>
          <a:p>
            <a:pPr marL="0" indent="44450">
              <a:tabLst>
                <a:tab pos="5380038" algn="l"/>
              </a:tabLst>
            </a:pPr>
            <a:r>
              <a:rPr lang="he-IL" sz="1400"/>
              <a:t>"באיזו מידה אתה מסכים עם המשפטים הבאים?" </a:t>
            </a:r>
            <a:r>
              <a:rPr lang="he-IL" sz="1400">
                <a:highlight>
                  <a:srgbClr val="FFFF00"/>
                </a:highlight>
              </a:rPr>
              <a:t>ניתוח לפי גיל ומגדר</a:t>
            </a:r>
            <a:r>
              <a:rPr lang="he-IL" sz="1400">
                <a:highlight>
                  <a:srgbClr val="00FFFF"/>
                </a:highlight>
              </a:rPr>
              <a:t> % המסכימים</a:t>
            </a:r>
            <a:endParaRPr lang="he-IL" sz="1400" b="1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B2B0FB2-DEE5-DE6E-B4A6-F13628F91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393974"/>
              </p:ext>
            </p:extLst>
          </p:nvPr>
        </p:nvGraphicFramePr>
        <p:xfrm>
          <a:off x="406574" y="3501802"/>
          <a:ext cx="3600400" cy="322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D80108-B14F-9F37-2E7B-08051741B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901569"/>
              </p:ext>
            </p:extLst>
          </p:nvPr>
        </p:nvGraphicFramePr>
        <p:xfrm>
          <a:off x="4548710" y="3484375"/>
          <a:ext cx="3600400" cy="322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3E47D52-C9FF-78AE-114D-1E3C0B58B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100785"/>
              </p:ext>
            </p:extLst>
          </p:nvPr>
        </p:nvGraphicFramePr>
        <p:xfrm>
          <a:off x="8279754" y="3429794"/>
          <a:ext cx="3600400" cy="322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132244-8B3E-BD05-DF68-2A49A7890CB5}"/>
              </a:ext>
            </a:extLst>
          </p:cNvPr>
          <p:cNvCxnSpPr/>
          <p:nvPr/>
        </p:nvCxnSpPr>
        <p:spPr>
          <a:xfrm>
            <a:off x="0" y="4804002"/>
            <a:ext cx="12071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2C41A12-1344-9831-DE68-FCC083D9D631}"/>
              </a:ext>
            </a:extLst>
          </p:cNvPr>
          <p:cNvSpPr/>
          <p:nvPr/>
        </p:nvSpPr>
        <p:spPr>
          <a:xfrm>
            <a:off x="550590" y="2766690"/>
            <a:ext cx="3096344" cy="820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כשאני נוהג לאחר ששתיתי אלכוהול (אפילו מעט) אני חושש לפגוע בעצמי ובאחרים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9EF4-FE13-75BE-52C3-C63F1E463457}"/>
              </a:ext>
            </a:extLst>
          </p:cNvPr>
          <p:cNvSpPr/>
          <p:nvPr/>
        </p:nvSpPr>
        <p:spPr>
          <a:xfrm>
            <a:off x="4558185" y="2766690"/>
            <a:ext cx="3096344" cy="820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כשאני נוהג לאחר ששתיתי אלכוהול (אפילו מעט) איכות הנהיגה שלי פחות טובה  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A42710-5792-A8E0-F6E0-949A733C9868}"/>
              </a:ext>
            </a:extLst>
          </p:cNvPr>
          <p:cNvSpPr/>
          <p:nvPr/>
        </p:nvSpPr>
        <p:spPr>
          <a:xfrm>
            <a:off x="8140064" y="2725072"/>
            <a:ext cx="3811031" cy="820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כשאני נוהג לאחר ששתיתי אלכוהול (אפילו מעט) אני חושש שאם המשטרה תעצור אותי לא אעבור בדיקת ינשוף  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9EE1720-DAEC-9913-9B19-F4AA5442E786}"/>
              </a:ext>
            </a:extLst>
          </p:cNvPr>
          <p:cNvSpPr/>
          <p:nvPr/>
        </p:nvSpPr>
        <p:spPr>
          <a:xfrm>
            <a:off x="7031310" y="4365898"/>
            <a:ext cx="641769" cy="2770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3B9E10-3FCC-E016-9DCC-667937FA3A2D}"/>
              </a:ext>
            </a:extLst>
          </p:cNvPr>
          <p:cNvSpPr/>
          <p:nvPr/>
        </p:nvSpPr>
        <p:spPr>
          <a:xfrm>
            <a:off x="3224441" y="4373729"/>
            <a:ext cx="641769" cy="2770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45CD8C-0A5D-A6E5-EB18-6DAC678C3FF0}"/>
              </a:ext>
            </a:extLst>
          </p:cNvPr>
          <p:cNvSpPr/>
          <p:nvPr/>
        </p:nvSpPr>
        <p:spPr>
          <a:xfrm>
            <a:off x="7012760" y="6150748"/>
            <a:ext cx="641769" cy="2770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B42B95-2669-5CBE-2611-8D8F0A1C05B0}"/>
              </a:ext>
            </a:extLst>
          </p:cNvPr>
          <p:cNvSpPr/>
          <p:nvPr/>
        </p:nvSpPr>
        <p:spPr>
          <a:xfrm>
            <a:off x="10703718" y="4902334"/>
            <a:ext cx="641769" cy="2770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273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BE311E9-2D03-29EC-CEE0-1F883DF8A1AA}"/>
              </a:ext>
            </a:extLst>
          </p:cNvPr>
          <p:cNvGraphicFramePr>
            <a:graphicFrameLocks noGrp="1"/>
          </p:cNvGraphicFramePr>
          <p:nvPr/>
        </p:nvGraphicFramePr>
        <p:xfrm>
          <a:off x="5046110" y="3429794"/>
          <a:ext cx="6480720" cy="295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417324308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59230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08747"/>
                  </a:ext>
                </a:extLst>
              </a:tr>
            </a:tbl>
          </a:graphicData>
        </a:graphic>
      </p:graphicFrame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982638" y="0"/>
            <a:ext cx="10968457" cy="648222"/>
          </a:xfrm>
        </p:spPr>
        <p:txBody>
          <a:bodyPr/>
          <a:lstStyle/>
          <a:p>
            <a:r>
              <a:rPr lang="he-IL" sz="3800" b="1"/>
              <a:t>האם קרה ששתו אלכוהול ולא היו בטוחים האם יצליחו לעבור בדיקת ינשוף?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6"/>
          </p:nvPr>
        </p:nvSpPr>
        <p:spPr>
          <a:xfrm>
            <a:off x="215746" y="1252749"/>
            <a:ext cx="11712109" cy="14361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e-IL" sz="1800" b="1"/>
              <a:t>מעל רבע מהנהגים (27%) מציינים כי חוו מקרים בהם שתו אלכוהול ולא היו בטוחים שאם המשטרה תעצור אותם יצליחו לעבור בדיקת ינשוף.</a:t>
            </a:r>
          </a:p>
          <a:p>
            <a:r>
              <a:rPr lang="he-IL" sz="1800" b="1"/>
              <a:t>נשים ומבוגרים (גילאי 55+) מציינים שקרה להם יותר מאשר לשאר הקבוצות.</a:t>
            </a:r>
          </a:p>
        </p:txBody>
      </p:sp>
      <p:sp>
        <p:nvSpPr>
          <p:cNvPr id="7" name="מציין מיקום של מספר שקופית 5"/>
          <p:cNvSpPr txBox="1">
            <a:spLocks/>
          </p:cNvSpPr>
          <p:nvPr/>
        </p:nvSpPr>
        <p:spPr>
          <a:xfrm>
            <a:off x="9498383" y="6526138"/>
            <a:ext cx="2844430" cy="365210"/>
          </a:xfrm>
          <a:prstGeom prst="rect">
            <a:avLst/>
          </a:prstGeom>
        </p:spPr>
        <p:txBody>
          <a:bodyPr lIns="108753" tIns="54377" rIns="108753" bIns="54377"/>
          <a:lstStyle/>
          <a:p>
            <a:pPr marL="0" marR="0" lvl="0" indent="0" algn="ctr" defTabSz="1088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0B6A7-827C-4501-8E82-42E626FFFC5D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881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5"/>
          </p:nvPr>
        </p:nvSpPr>
        <p:spPr>
          <a:xfrm>
            <a:off x="106922" y="713783"/>
            <a:ext cx="7716476" cy="360040"/>
          </a:xfrm>
        </p:spPr>
        <p:txBody>
          <a:bodyPr/>
          <a:lstStyle/>
          <a:p>
            <a:pPr marL="407988" indent="-53975"/>
            <a:r>
              <a:rPr lang="he-IL" sz="1400"/>
              <a:t>"האם קרה לך מקרה בו שתית אלכוהול ולא היית בטוח.ה שאם המשטרה תעצור אותך תצליח.י לעבור בדיקת ינשוף? "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E7059D8-F123-4343-95F4-B2FE591C3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8671127"/>
              </p:ext>
            </p:extLst>
          </p:nvPr>
        </p:nvGraphicFramePr>
        <p:xfrm>
          <a:off x="4511030" y="3002025"/>
          <a:ext cx="6480720" cy="352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04F61-A2EA-7956-31BB-45B169E9A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423300"/>
              </p:ext>
            </p:extLst>
          </p:nvPr>
        </p:nvGraphicFramePr>
        <p:xfrm>
          <a:off x="1342678" y="3429795"/>
          <a:ext cx="3429122" cy="287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F3610AB7-7391-0874-4BB9-CCCDB3B9D8CF}"/>
              </a:ext>
            </a:extLst>
          </p:cNvPr>
          <p:cNvSpPr/>
          <p:nvPr/>
        </p:nvSpPr>
        <p:spPr>
          <a:xfrm>
            <a:off x="2674826" y="2999886"/>
            <a:ext cx="9361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27%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1C3BA-CA89-252F-4C59-9D1ACE18D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88" y="4077866"/>
            <a:ext cx="1952625" cy="10668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0EB03D5-AF73-2EC2-890F-CFD858924406}"/>
              </a:ext>
            </a:extLst>
          </p:cNvPr>
          <p:cNvSpPr/>
          <p:nvPr/>
        </p:nvSpPr>
        <p:spPr>
          <a:xfrm>
            <a:off x="6435848" y="4077866"/>
            <a:ext cx="641769" cy="3699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658516-0C0F-E654-A736-97960E25D818}"/>
              </a:ext>
            </a:extLst>
          </p:cNvPr>
          <p:cNvSpPr/>
          <p:nvPr/>
        </p:nvSpPr>
        <p:spPr>
          <a:xfrm>
            <a:off x="6466866" y="5899038"/>
            <a:ext cx="641769" cy="3699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792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191587" y="0"/>
            <a:ext cx="11711777" cy="648222"/>
          </a:xfrm>
        </p:spPr>
        <p:txBody>
          <a:bodyPr/>
          <a:lstStyle/>
          <a:p>
            <a:r>
              <a:rPr lang="he-IL" sz="3600" b="1"/>
              <a:t>מה עשו במקרים ששתו אלכוהול וחששו להיתפס?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6"/>
          </p:nvPr>
        </p:nvSpPr>
        <p:spPr>
          <a:xfrm>
            <a:off x="239318" y="879296"/>
            <a:ext cx="11712109" cy="14910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e-IL" sz="1800" b="1"/>
              <a:t>ההתנהגות השכיחה (43%) במקרים בהם חששו לעבור בדיקת ינשוף הייתה לחכות ולא לנהוג עד שאפקט האלכוהול יעבור.</a:t>
            </a:r>
          </a:p>
          <a:p>
            <a:r>
              <a:rPr lang="he-IL" sz="1800" b="1"/>
              <a:t>במקום שני (32%) ביקשו ממישהו אחר לנהוג במקומם.</a:t>
            </a:r>
          </a:p>
          <a:p>
            <a:r>
              <a:rPr lang="he-IL" sz="1800" b="1"/>
              <a:t>כרבע (24%) מציינים כי למרות החשש, בכל מקרה עלו על הרכב ונהגו בו.</a:t>
            </a:r>
          </a:p>
        </p:txBody>
      </p:sp>
      <p:sp>
        <p:nvSpPr>
          <p:cNvPr id="7" name="מציין מיקום של מספר שקופית 5"/>
          <p:cNvSpPr txBox="1">
            <a:spLocks/>
          </p:cNvSpPr>
          <p:nvPr/>
        </p:nvSpPr>
        <p:spPr>
          <a:xfrm>
            <a:off x="9498383" y="6526138"/>
            <a:ext cx="2844430" cy="365210"/>
          </a:xfrm>
          <a:prstGeom prst="rect">
            <a:avLst/>
          </a:prstGeom>
        </p:spPr>
        <p:txBody>
          <a:bodyPr lIns="108753" tIns="54377" rIns="108753" bIns="54377"/>
          <a:lstStyle/>
          <a:p>
            <a:pPr marL="0" marR="0" lvl="0" indent="0" algn="ctr" defTabSz="1088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0B6A7-827C-4501-8E82-42E626FFFC5D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881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5"/>
          </p:nvPr>
        </p:nvSpPr>
        <p:spPr>
          <a:xfrm>
            <a:off x="1149895" y="525043"/>
            <a:ext cx="10801200" cy="360040"/>
          </a:xfrm>
        </p:spPr>
        <p:txBody>
          <a:bodyPr/>
          <a:lstStyle/>
          <a:p>
            <a:pPr marL="0" indent="44450">
              <a:tabLst>
                <a:tab pos="5380038" algn="l"/>
              </a:tabLst>
            </a:pPr>
            <a:r>
              <a:rPr lang="he-IL" sz="1400"/>
              <a:t>"מה עשית במקרים כאלה?" </a:t>
            </a:r>
            <a:r>
              <a:rPr lang="he-IL" sz="1400">
                <a:highlight>
                  <a:srgbClr val="FFFF00"/>
                </a:highlight>
              </a:rPr>
              <a:t>בקרב אלו ששתו אלכוהול וחששו שלא יעברו בדיקת ינשוף במידה וייתפסו על ידי המשטרה</a:t>
            </a:r>
            <a:endParaRPr lang="he-IL" sz="1400" b="1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8EDE207-810A-39E7-F8A3-11F190538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920533"/>
              </p:ext>
            </p:extLst>
          </p:nvPr>
        </p:nvGraphicFramePr>
        <p:xfrm>
          <a:off x="622598" y="3501801"/>
          <a:ext cx="11017224" cy="26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003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BE311E9-2D03-29EC-CEE0-1F883DF8A1AA}"/>
              </a:ext>
            </a:extLst>
          </p:cNvPr>
          <p:cNvGraphicFramePr>
            <a:graphicFrameLocks noGrp="1"/>
          </p:cNvGraphicFramePr>
          <p:nvPr/>
        </p:nvGraphicFramePr>
        <p:xfrm>
          <a:off x="5046110" y="3429794"/>
          <a:ext cx="6480720" cy="295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417324308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59230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08747"/>
                  </a:ext>
                </a:extLst>
              </a:tr>
            </a:tbl>
          </a:graphicData>
        </a:graphic>
      </p:graphicFrame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239318" y="0"/>
            <a:ext cx="11711777" cy="648222"/>
          </a:xfrm>
        </p:spPr>
        <p:txBody>
          <a:bodyPr/>
          <a:lstStyle/>
          <a:p>
            <a:r>
              <a:rPr lang="he-IL" sz="3800" b="1"/>
              <a:t>האם נהגו בקורקינט או אופניים חשמליים לאחר צריכת אלכוהול?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6"/>
          </p:nvPr>
        </p:nvSpPr>
        <p:spPr>
          <a:xfrm>
            <a:off x="215746" y="1252749"/>
            <a:ext cx="11712109" cy="12757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e-IL" sz="1800" b="1"/>
              <a:t>11% מציינים שנהגו בקורקינט או אופניים חשמליים לאחר צריכת אלכוהול.</a:t>
            </a:r>
          </a:p>
          <a:p>
            <a:r>
              <a:rPr lang="he-IL" sz="1800" b="1"/>
              <a:t>שיעור זה גבוה יותר בקרב גברים ובמיוחד גבוה בקרב גילאי 18-34.</a:t>
            </a:r>
          </a:p>
        </p:txBody>
      </p:sp>
      <p:sp>
        <p:nvSpPr>
          <p:cNvPr id="7" name="מציין מיקום של מספר שקופית 5"/>
          <p:cNvSpPr txBox="1">
            <a:spLocks/>
          </p:cNvSpPr>
          <p:nvPr/>
        </p:nvSpPr>
        <p:spPr>
          <a:xfrm>
            <a:off x="9498383" y="6526138"/>
            <a:ext cx="2844430" cy="365210"/>
          </a:xfrm>
          <a:prstGeom prst="rect">
            <a:avLst/>
          </a:prstGeom>
        </p:spPr>
        <p:txBody>
          <a:bodyPr lIns="108753" tIns="54377" rIns="108753" bIns="54377"/>
          <a:lstStyle/>
          <a:p>
            <a:pPr marL="0" marR="0" lvl="0" indent="0" algn="ctr" defTabSz="1088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0B6A7-827C-4501-8E82-42E626FFFC5D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881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5"/>
          </p:nvPr>
        </p:nvSpPr>
        <p:spPr>
          <a:xfrm>
            <a:off x="1126654" y="759603"/>
            <a:ext cx="8808216" cy="360040"/>
          </a:xfrm>
        </p:spPr>
        <p:txBody>
          <a:bodyPr/>
          <a:lstStyle/>
          <a:p>
            <a:r>
              <a:rPr lang="he-IL" sz="1400"/>
              <a:t>"האם נהגת אי פעם על קורקינט/אופניים חשמליים לאחר ששתית אלכוהול, אפילו מעט? "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E7059D8-F123-4343-95F4-B2FE591C3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545925"/>
              </p:ext>
            </p:extLst>
          </p:nvPr>
        </p:nvGraphicFramePr>
        <p:xfrm>
          <a:off x="4511030" y="3002025"/>
          <a:ext cx="6480720" cy="352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04F61-A2EA-7956-31BB-45B169E9A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97120"/>
              </p:ext>
            </p:extLst>
          </p:nvPr>
        </p:nvGraphicFramePr>
        <p:xfrm>
          <a:off x="1342678" y="3429795"/>
          <a:ext cx="3429122" cy="287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F3610AB7-7391-0874-4BB9-CCCDB3B9D8CF}"/>
              </a:ext>
            </a:extLst>
          </p:cNvPr>
          <p:cNvSpPr/>
          <p:nvPr/>
        </p:nvSpPr>
        <p:spPr>
          <a:xfrm>
            <a:off x="2674826" y="2999886"/>
            <a:ext cx="9361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11%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B03D5-AF73-2EC2-890F-CFD858924406}"/>
              </a:ext>
            </a:extLst>
          </p:cNvPr>
          <p:cNvSpPr/>
          <p:nvPr/>
        </p:nvSpPr>
        <p:spPr>
          <a:xfrm>
            <a:off x="5951190" y="3573810"/>
            <a:ext cx="641769" cy="3699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658516-0C0F-E654-A736-97960E25D818}"/>
              </a:ext>
            </a:extLst>
          </p:cNvPr>
          <p:cNvSpPr/>
          <p:nvPr/>
        </p:nvSpPr>
        <p:spPr>
          <a:xfrm>
            <a:off x="6095206" y="4684657"/>
            <a:ext cx="641769" cy="3699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E83B12-0035-E302-5EDE-1796DE8B1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35" y="4160798"/>
            <a:ext cx="1292297" cy="8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5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239318" y="0"/>
            <a:ext cx="11711777" cy="648222"/>
          </a:xfrm>
        </p:spPr>
        <p:txBody>
          <a:bodyPr/>
          <a:lstStyle/>
          <a:p>
            <a:r>
              <a:rPr lang="he-IL" sz="3800" b="1"/>
              <a:t>תגובת לקונספט של ערכת בדיקה חד פעמית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6"/>
          </p:nvPr>
        </p:nvSpPr>
        <p:spPr>
          <a:xfrm>
            <a:off x="190668" y="895021"/>
            <a:ext cx="11712109" cy="16431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e-IL" sz="1800" b="1"/>
              <a:t>התגובות לקונספט חיוביות מאוד: כ-60% מביעים נכונות לקנות ערכת בדיקה שתהיה איתם באופן קבוע ליתר ביטחון למקרים בהם ישתו אלכוהול לפני נהיגה.</a:t>
            </a:r>
          </a:p>
          <a:p>
            <a:r>
              <a:rPr lang="he-IL" sz="1800" b="1"/>
              <a:t>הנכונות לקנות את הערכה גבוהה במיוחד בקרב גילאי 18-34 ויורדת עם העלייה בגיל, על כן, קהל הצעירים נראה כקהל היעד העיקרי למוצר החדש: גם שותים יותר לפני הנהיגה וגם מעריכים את המוצר יותר מהשאר.</a:t>
            </a:r>
          </a:p>
          <a:p>
            <a:r>
              <a:rPr lang="he-IL" sz="1800" b="1"/>
              <a:t>לא נמצאו הבדלים בין גברים ונשים.</a:t>
            </a:r>
          </a:p>
        </p:txBody>
      </p:sp>
      <p:sp>
        <p:nvSpPr>
          <p:cNvPr id="7" name="מציין מיקום של מספר שקופית 5"/>
          <p:cNvSpPr txBox="1">
            <a:spLocks/>
          </p:cNvSpPr>
          <p:nvPr/>
        </p:nvSpPr>
        <p:spPr>
          <a:xfrm>
            <a:off x="9498383" y="6526138"/>
            <a:ext cx="2844430" cy="365210"/>
          </a:xfrm>
          <a:prstGeom prst="rect">
            <a:avLst/>
          </a:prstGeom>
        </p:spPr>
        <p:txBody>
          <a:bodyPr lIns="108753" tIns="54377" rIns="108753" bIns="54377"/>
          <a:lstStyle/>
          <a:p>
            <a:pPr marL="0" marR="0" lvl="0" indent="0" algn="ctr" defTabSz="1088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0B6A7-827C-4501-8E82-42E626FFFC5D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881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5"/>
          </p:nvPr>
        </p:nvSpPr>
        <p:spPr>
          <a:xfrm>
            <a:off x="1270670" y="548680"/>
            <a:ext cx="10657185" cy="548004"/>
          </a:xfrm>
        </p:spPr>
        <p:txBody>
          <a:bodyPr/>
          <a:lstStyle/>
          <a:p>
            <a:pPr algn="r" rtl="1">
              <a:lnSpc>
                <a:spcPct val="105000"/>
              </a:lnSpc>
            </a:pPr>
            <a:r>
              <a:rPr lang="he-IL" sz="1400"/>
              <a:t>"האם היית </a:t>
            </a:r>
            <a:r>
              <a:rPr lang="he-IL" sz="1400" err="1"/>
              <a:t>שוקל.ת</a:t>
            </a:r>
            <a:r>
              <a:rPr lang="he-IL" sz="1400"/>
              <a:t> לקנות את המוצר שיהיה איתך ברכב כל הזמן ליתר ביטחון?" 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04F61-A2EA-7956-31BB-45B169E9A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4531"/>
              </p:ext>
            </p:extLst>
          </p:nvPr>
        </p:nvGraphicFramePr>
        <p:xfrm>
          <a:off x="1342678" y="3429795"/>
          <a:ext cx="3429122" cy="287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F3610AB7-7391-0874-4BB9-CCCDB3B9D8CF}"/>
              </a:ext>
            </a:extLst>
          </p:cNvPr>
          <p:cNvSpPr/>
          <p:nvPr/>
        </p:nvSpPr>
        <p:spPr>
          <a:xfrm>
            <a:off x="2589187" y="3074815"/>
            <a:ext cx="9361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rgbClr val="00B050"/>
                </a:solidFill>
              </a:rPr>
              <a:t>57%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F10D1-BDA0-0A53-FB00-72D2B8BF0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22" y="3878257"/>
            <a:ext cx="1314450" cy="177165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426D700-239B-375F-A5F1-5CF503FC9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380378"/>
              </p:ext>
            </p:extLst>
          </p:nvPr>
        </p:nvGraphicFramePr>
        <p:xfrm>
          <a:off x="6527254" y="3301770"/>
          <a:ext cx="3600400" cy="322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31037D5-5B30-8CE5-7C97-589F9A9F37B7}"/>
              </a:ext>
            </a:extLst>
          </p:cNvPr>
          <p:cNvGraphicFramePr>
            <a:graphicFrameLocks noGrp="1"/>
          </p:cNvGraphicFramePr>
          <p:nvPr/>
        </p:nvGraphicFramePr>
        <p:xfrm>
          <a:off x="5046110" y="3429794"/>
          <a:ext cx="6480720" cy="295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417324308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59230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0874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1C76358-DAC6-4332-34EE-712A447E497E}"/>
              </a:ext>
            </a:extLst>
          </p:cNvPr>
          <p:cNvSpPr/>
          <p:nvPr/>
        </p:nvSpPr>
        <p:spPr>
          <a:xfrm>
            <a:off x="6590718" y="2797954"/>
            <a:ext cx="3096344" cy="820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% המציינים בטוח או חושב שכן</a:t>
            </a:r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7762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1">
  <a:themeElements>
    <a:clrScheme name="סיו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7030A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1" anchor="ctr">
        <a:no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962688FD74A4DAD5386436E412FEC" ma:contentTypeVersion="18" ma:contentTypeDescription="Create a new document." ma:contentTypeScope="" ma:versionID="8859fdefac806d5c7ff2dfefbfde67d8">
  <xsd:schema xmlns:xsd="http://www.w3.org/2001/XMLSchema" xmlns:xs="http://www.w3.org/2001/XMLSchema" xmlns:p="http://schemas.microsoft.com/office/2006/metadata/properties" xmlns:ns2="10fb3547-601b-4fae-9826-82aaa8a72156" xmlns:ns3="4148e7d1-88cd-4e77-affb-1e149fd3e022" targetNamespace="http://schemas.microsoft.com/office/2006/metadata/properties" ma:root="true" ma:fieldsID="04a4ec54c0c1c7e14716fc3cc1cc3930" ns2:_="" ns3:_="">
    <xsd:import namespace="10fb3547-601b-4fae-9826-82aaa8a72156"/>
    <xsd:import namespace="4148e7d1-88cd-4e77-affb-1e149fd3e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b3547-601b-4fae-9826-82aaa8a7215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05b7ea5-5339-4087-b43e-eea73a799257}" ma:internalName="TaxCatchAll" ma:showField="CatchAllData" ma:web="10fb3547-601b-4fae-9826-82aaa8a721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8e7d1-88cd-4e77-affb-1e149fd3e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9b96298-7287-4a38-afcd-523b5ee879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0fb3547-601b-4fae-9826-82aaa8a72156">MT2MPXC6YXE2-1803449938-123200</_dlc_DocId>
    <_dlc_DocIdUrl xmlns="10fb3547-601b-4fae-9826-82aaa8a72156">
      <Url>https://1pr.sharepoint.com/sites/OnePR-PublicRelations/_layouts/15/DocIdRedir.aspx?ID=MT2MPXC6YXE2-1803449938-123200</Url>
      <Description>MT2MPXC6YXE2-1803449938-123200</Description>
    </_dlc_DocIdUrl>
    <TaxCatchAll xmlns="10fb3547-601b-4fae-9826-82aaa8a72156" xsi:nil="true"/>
    <lcf76f155ced4ddcb4097134ff3c332f xmlns="4148e7d1-88cd-4e77-affb-1e149fd3e02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016AC5-DB4B-4AA6-9432-C3E3D4E5296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2199276-AC0E-482C-8C11-75AEDB16FB20}"/>
</file>

<file path=customXml/itemProps3.xml><?xml version="1.0" encoding="utf-8"?>
<ds:datastoreItem xmlns:ds="http://schemas.openxmlformats.org/officeDocument/2006/customXml" ds:itemID="{B280DE38-6E1C-422D-915E-CBB73E519A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B70793E-5A75-410F-AA87-AC5F046ECC5F}"/>
</file>

<file path=docProps/app.xml><?xml version="1.0" encoding="utf-8"?>
<Properties xmlns="http://schemas.openxmlformats.org/officeDocument/2006/extended-properties" xmlns:vt="http://schemas.openxmlformats.org/officeDocument/2006/docPropsVTypes">
  <Template>ערכת נושא1</Template>
  <Application>Microsoft Office PowerPoint</Application>
  <PresentationFormat>Custom</PresentationFormat>
  <Slides>11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ערכת נושא1</vt:lpstr>
      <vt:lpstr>PowerPoint Presentation</vt:lpstr>
      <vt:lpstr>מבוא</vt:lpstr>
      <vt:lpstr>האם נוהגים לאחר שתיית אלכוהול?</vt:lpstr>
      <vt:lpstr>עמדות כלפי נהיגה לאחר צריכת אלכוהול</vt:lpstr>
      <vt:lpstr>עמדות כלפי נהיגה לאחר צריכת אלכוהול</vt:lpstr>
      <vt:lpstr>האם קרה ששתו אלכוהול ולא היו בטוחים האם יצליחו לעבור בדיקת ינשוף?</vt:lpstr>
      <vt:lpstr>מה עשו במקרים ששתו אלכוהול וחששו להיתפס?</vt:lpstr>
      <vt:lpstr>האם נהגו בקורקינט או אופניים חשמליים לאחר צריכת אלכוהול?</vt:lpstr>
      <vt:lpstr>תגובת לקונספט של ערכת בדיקה חד פעמית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sivan</dc:creator>
  <cp:revision>1</cp:revision>
  <dcterms:created xsi:type="dcterms:W3CDTF">2013-04-23T07:00:54Z</dcterms:created>
  <dcterms:modified xsi:type="dcterms:W3CDTF">2024-02-19T09:30:18Z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0x010100D05962688FD74A4DAD5386436E412FEC</vt:lpwstr>
  </property>
  <property fmtid="{D5CDD505-2E9C-101B-9397-08002B2CF9AE}" pid="3" name="_dlc_DocIdItemGuid">
    <vt:lpwstr>6c9d95ca-550a-4641-b711-766b67d3649b</vt:lpwstr>
  </property>
</Properties>
</file>